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4" r:id="rId5"/>
    <p:sldId id="265" r:id="rId6"/>
    <p:sldId id="266" r:id="rId7"/>
    <p:sldId id="267" r:id="rId8"/>
    <p:sldId id="268" r:id="rId9"/>
    <p:sldId id="260" r:id="rId10"/>
    <p:sldId id="270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1A3"/>
    <a:srgbClr val="FBE5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E2E8-5EB9-4F76-A76B-C9D7DE74BD7D}" type="datetimeFigureOut">
              <a:rPr lang="fr-FR" smtClean="0"/>
              <a:pPr/>
              <a:t>04/01/2018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510E-5D36-4CAE-A76F-CCC185E64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E2E8-5EB9-4F76-A76B-C9D7DE74BD7D}" type="datetimeFigureOut">
              <a:rPr lang="fr-FR" smtClean="0"/>
              <a:pPr/>
              <a:t>04/01/2018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510E-5D36-4CAE-A76F-CCC185E64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E2E8-5EB9-4F76-A76B-C9D7DE74BD7D}" type="datetimeFigureOut">
              <a:rPr lang="fr-FR" smtClean="0"/>
              <a:pPr/>
              <a:t>04/01/2018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510E-5D36-4CAE-A76F-CCC185E64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E2E8-5EB9-4F76-A76B-C9D7DE74BD7D}" type="datetimeFigureOut">
              <a:rPr lang="fr-FR" smtClean="0"/>
              <a:pPr/>
              <a:t>04/01/2018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510E-5D36-4CAE-A76F-CCC185E64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E2E8-5EB9-4F76-A76B-C9D7DE74BD7D}" type="datetimeFigureOut">
              <a:rPr lang="fr-FR" smtClean="0"/>
              <a:pPr/>
              <a:t>04/01/2018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510E-5D36-4CAE-A76F-CCC185E64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E2E8-5EB9-4F76-A76B-C9D7DE74BD7D}" type="datetimeFigureOut">
              <a:rPr lang="fr-FR" smtClean="0"/>
              <a:pPr/>
              <a:t>04/01/2018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510E-5D36-4CAE-A76F-CCC185E64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E2E8-5EB9-4F76-A76B-C9D7DE74BD7D}" type="datetimeFigureOut">
              <a:rPr lang="fr-FR" smtClean="0"/>
              <a:pPr/>
              <a:t>04/01/2018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510E-5D36-4CAE-A76F-CCC185E64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E2E8-5EB9-4F76-A76B-C9D7DE74BD7D}" type="datetimeFigureOut">
              <a:rPr lang="fr-FR" smtClean="0"/>
              <a:pPr/>
              <a:t>04/01/2018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510E-5D36-4CAE-A76F-CCC185E64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E2E8-5EB9-4F76-A76B-C9D7DE74BD7D}" type="datetimeFigureOut">
              <a:rPr lang="fr-FR" smtClean="0"/>
              <a:pPr/>
              <a:t>04/01/2018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510E-5D36-4CAE-A76F-CCC185E64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E2E8-5EB9-4F76-A76B-C9D7DE74BD7D}" type="datetimeFigureOut">
              <a:rPr lang="fr-FR" smtClean="0"/>
              <a:pPr/>
              <a:t>04/01/2018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510E-5D36-4CAE-A76F-CCC185E64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E2E8-5EB9-4F76-A76B-C9D7DE74BD7D}" type="datetimeFigureOut">
              <a:rPr lang="fr-FR" smtClean="0"/>
              <a:pPr/>
              <a:t>04/01/2018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30510E-5D36-4CAE-A76F-CCC185E64EB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55F"/>
            </a:gs>
            <a:gs pos="25000">
              <a:schemeClr val="accent6">
                <a:lumMod val="20000"/>
                <a:lumOff val="80000"/>
              </a:schemeClr>
            </a:gs>
            <a:gs pos="100000">
              <a:srgbClr val="D7E1A3"/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23E2E8-5EB9-4F76-A76B-C9D7DE74BD7D}" type="datetimeFigureOut">
              <a:rPr lang="fr-FR" smtClean="0"/>
              <a:pPr/>
              <a:t>04/01/2018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30510E-5D36-4CAE-A76F-CCC185E64EB4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142976" y="1785926"/>
            <a:ext cx="7286676" cy="1643074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  <a:prstDash val="sysDot"/>
          </a:ln>
          <a:scene3d>
            <a:camera prst="perspectiveRelaxedModerately"/>
            <a:lightRig rig="chilly" dir="t"/>
          </a:scene3d>
          <a:sp3d>
            <a:bevelB w="139700" prst="cross"/>
          </a:sp3d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 rtl="1"/>
            <a:r>
              <a:rPr lang="ar-TN" sz="3600" kern="10" spc="0" dirty="0" smtClean="0">
                <a:ln w="9525">
                  <a:solidFill>
                    <a:srgbClr val="92D050"/>
                  </a:solidFill>
                  <a:round/>
                  <a:headEnd/>
                  <a:tailEnd/>
                </a:ln>
                <a:solidFill>
                  <a:srgbClr val="00421E"/>
                </a:solidFill>
                <a:effectLst/>
                <a:latin typeface="Arial Black"/>
              </a:rPr>
              <a:t>الهضم التّجريبي للنّشا</a:t>
            </a:r>
            <a:endParaRPr lang="fr-FR" sz="3600" kern="10" spc="0" dirty="0">
              <a:ln w="9525">
                <a:solidFill>
                  <a:srgbClr val="92D050"/>
                </a:solidFill>
                <a:round/>
                <a:headEnd/>
                <a:tailEnd/>
              </a:ln>
              <a:solidFill>
                <a:srgbClr val="00421E"/>
              </a:solidFill>
              <a:effectLst/>
              <a:latin typeface="Arial Black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000628" y="785794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2400" dirty="0" smtClean="0">
                <a:solidFill>
                  <a:srgbClr val="002060"/>
                </a:solidFill>
              </a:rPr>
              <a:t>المدرسة الإعداديّة بساقية سيدي يوسف</a:t>
            </a:r>
            <a:endParaRPr lang="fr-FR" sz="2400" dirty="0">
              <a:solidFill>
                <a:srgbClr val="00206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857752" y="4714884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2400" dirty="0" smtClean="0">
                <a:solidFill>
                  <a:srgbClr val="002060"/>
                </a:solidFill>
              </a:rPr>
              <a:t>إعداد: الأستاذ جلال الدّين كوساني</a:t>
            </a:r>
            <a:endParaRPr lang="fr-FR" sz="2400" dirty="0">
              <a:solidFill>
                <a:srgbClr val="00206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143108" y="714356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2400" dirty="0" smtClean="0">
                <a:solidFill>
                  <a:srgbClr val="002060"/>
                </a:solidFill>
              </a:rPr>
              <a:t>2017  ــ  2018</a:t>
            </a:r>
            <a:endParaRPr lang="fr-FR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4929190" y="5394343"/>
            <a:ext cx="33655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+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4286248" y="5367350"/>
            <a:ext cx="703264" cy="56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TN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مــاء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857224" y="5786454"/>
            <a:ext cx="601662" cy="146050"/>
            <a:chOff x="2508" y="12040"/>
            <a:chExt cx="946" cy="230"/>
          </a:xfrm>
        </p:grpSpPr>
        <p:sp>
          <p:nvSpPr>
            <p:cNvPr id="1053" name="AutoShape 29"/>
            <p:cNvSpPr>
              <a:spLocks noChangeArrowheads="1"/>
            </p:cNvSpPr>
            <p:nvPr/>
          </p:nvSpPr>
          <p:spPr bwMode="auto">
            <a:xfrm>
              <a:off x="2508" y="12040"/>
              <a:ext cx="380" cy="230"/>
            </a:xfrm>
            <a:prstGeom prst="hexagon">
              <a:avLst>
                <a:gd name="adj" fmla="val 41304"/>
                <a:gd name="vf" fmla="val 115470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4" name="AutoShape 30"/>
            <p:cNvSpPr>
              <a:spLocks noChangeArrowheads="1"/>
            </p:cNvSpPr>
            <p:nvPr/>
          </p:nvSpPr>
          <p:spPr bwMode="auto">
            <a:xfrm>
              <a:off x="3074" y="12040"/>
              <a:ext cx="380" cy="230"/>
            </a:xfrm>
            <a:prstGeom prst="hexagon">
              <a:avLst>
                <a:gd name="adj" fmla="val 41304"/>
                <a:gd name="vf" fmla="val 115470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cxnSp>
          <p:nvCxnSpPr>
            <p:cNvPr id="1055" name="AutoShape 31"/>
            <p:cNvCxnSpPr>
              <a:cxnSpLocks noChangeShapeType="1"/>
            </p:cNvCxnSpPr>
            <p:nvPr/>
          </p:nvCxnSpPr>
          <p:spPr bwMode="auto">
            <a:xfrm>
              <a:off x="2895" y="12166"/>
              <a:ext cx="17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898504" y="5357826"/>
            <a:ext cx="601662" cy="146050"/>
            <a:chOff x="2508" y="12040"/>
            <a:chExt cx="946" cy="230"/>
          </a:xfrm>
        </p:grpSpPr>
        <p:sp>
          <p:nvSpPr>
            <p:cNvPr id="38" name="AutoShape 29"/>
            <p:cNvSpPr>
              <a:spLocks noChangeArrowheads="1"/>
            </p:cNvSpPr>
            <p:nvPr/>
          </p:nvSpPr>
          <p:spPr bwMode="auto">
            <a:xfrm>
              <a:off x="2508" y="12040"/>
              <a:ext cx="380" cy="230"/>
            </a:xfrm>
            <a:prstGeom prst="hexagon">
              <a:avLst>
                <a:gd name="adj" fmla="val 41304"/>
                <a:gd name="vf" fmla="val 115470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AutoShape 30"/>
            <p:cNvSpPr>
              <a:spLocks noChangeArrowheads="1"/>
            </p:cNvSpPr>
            <p:nvPr/>
          </p:nvSpPr>
          <p:spPr bwMode="auto">
            <a:xfrm>
              <a:off x="3074" y="12040"/>
              <a:ext cx="380" cy="230"/>
            </a:xfrm>
            <a:prstGeom prst="hexagon">
              <a:avLst>
                <a:gd name="adj" fmla="val 41304"/>
                <a:gd name="vf" fmla="val 115470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cxnSp>
          <p:nvCxnSpPr>
            <p:cNvPr id="40" name="AutoShape 31"/>
            <p:cNvCxnSpPr>
              <a:cxnSpLocks noChangeShapeType="1"/>
            </p:cNvCxnSpPr>
            <p:nvPr/>
          </p:nvCxnSpPr>
          <p:spPr bwMode="auto">
            <a:xfrm>
              <a:off x="2895" y="12166"/>
              <a:ext cx="17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1714480" y="5568966"/>
            <a:ext cx="601662" cy="146050"/>
            <a:chOff x="2508" y="12040"/>
            <a:chExt cx="946" cy="230"/>
          </a:xfrm>
        </p:grpSpPr>
        <p:sp>
          <p:nvSpPr>
            <p:cNvPr id="42" name="AutoShape 29"/>
            <p:cNvSpPr>
              <a:spLocks noChangeArrowheads="1"/>
            </p:cNvSpPr>
            <p:nvPr/>
          </p:nvSpPr>
          <p:spPr bwMode="auto">
            <a:xfrm>
              <a:off x="2508" y="12040"/>
              <a:ext cx="380" cy="230"/>
            </a:xfrm>
            <a:prstGeom prst="hexagon">
              <a:avLst>
                <a:gd name="adj" fmla="val 41304"/>
                <a:gd name="vf" fmla="val 115470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AutoShape 30"/>
            <p:cNvSpPr>
              <a:spLocks noChangeArrowheads="1"/>
            </p:cNvSpPr>
            <p:nvPr/>
          </p:nvSpPr>
          <p:spPr bwMode="auto">
            <a:xfrm>
              <a:off x="3074" y="12040"/>
              <a:ext cx="380" cy="230"/>
            </a:xfrm>
            <a:prstGeom prst="hexagon">
              <a:avLst>
                <a:gd name="adj" fmla="val 41304"/>
                <a:gd name="vf" fmla="val 115470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cxnSp>
          <p:nvCxnSpPr>
            <p:cNvPr id="44" name="AutoShape 31"/>
            <p:cNvCxnSpPr>
              <a:cxnSpLocks noChangeShapeType="1"/>
            </p:cNvCxnSpPr>
            <p:nvPr/>
          </p:nvCxnSpPr>
          <p:spPr bwMode="auto">
            <a:xfrm>
              <a:off x="2895" y="12166"/>
              <a:ext cx="17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45" name="Text Box 27"/>
          <p:cNvSpPr txBox="1">
            <a:spLocks noChangeArrowheads="1"/>
          </p:cNvSpPr>
          <p:nvPr/>
        </p:nvSpPr>
        <p:spPr bwMode="auto">
          <a:xfrm>
            <a:off x="7286644" y="4724408"/>
            <a:ext cx="1203330" cy="56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TN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جـلـيـكـوز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5929322" y="5938854"/>
            <a:ext cx="1857388" cy="56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TN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نـشـا مـطـبـوخ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60" name="AutoShape 36"/>
          <p:cNvCxnSpPr>
            <a:cxnSpLocks noChangeShapeType="1"/>
          </p:cNvCxnSpPr>
          <p:nvPr/>
        </p:nvCxnSpPr>
        <p:spPr bwMode="auto">
          <a:xfrm>
            <a:off x="5049838" y="7394575"/>
            <a:ext cx="1079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61" name="AutoShape 37"/>
          <p:cNvCxnSpPr>
            <a:cxnSpLocks noChangeShapeType="1"/>
          </p:cNvCxnSpPr>
          <p:nvPr/>
        </p:nvCxnSpPr>
        <p:spPr bwMode="auto">
          <a:xfrm>
            <a:off x="5049838" y="7394575"/>
            <a:ext cx="1079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1062" name="AutoShape 38"/>
          <p:cNvSpPr>
            <a:spLocks noChangeArrowheads="1"/>
          </p:cNvSpPr>
          <p:nvPr/>
        </p:nvSpPr>
        <p:spPr bwMode="auto">
          <a:xfrm>
            <a:off x="2857488" y="5643578"/>
            <a:ext cx="1357322" cy="108000"/>
          </a:xfrm>
          <a:prstGeom prst="leftArrow">
            <a:avLst>
              <a:gd name="adj1" fmla="val 50000"/>
              <a:gd name="adj2" fmla="val 376318"/>
            </a:avLst>
          </a:prstGeom>
          <a:solidFill>
            <a:srgbClr val="00FF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" name="Text Box 27"/>
          <p:cNvSpPr txBox="1">
            <a:spLocks noChangeArrowheads="1"/>
          </p:cNvSpPr>
          <p:nvPr/>
        </p:nvSpPr>
        <p:spPr bwMode="auto">
          <a:xfrm>
            <a:off x="2857488" y="5143512"/>
            <a:ext cx="1214446" cy="56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TN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لـــعـــاب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 Box 27"/>
          <p:cNvSpPr txBox="1">
            <a:spLocks noChangeArrowheads="1"/>
          </p:cNvSpPr>
          <p:nvPr/>
        </p:nvSpPr>
        <p:spPr bwMode="auto">
          <a:xfrm>
            <a:off x="428596" y="6081730"/>
            <a:ext cx="1368000" cy="56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TN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سكّر الشّعير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AutoShape 39"/>
          <p:cNvSpPr>
            <a:spLocks/>
          </p:cNvSpPr>
          <p:nvPr/>
        </p:nvSpPr>
        <p:spPr bwMode="auto">
          <a:xfrm rot="5400000">
            <a:off x="1082649" y="5703906"/>
            <a:ext cx="174625" cy="768350"/>
          </a:xfrm>
          <a:prstGeom prst="rightBrace">
            <a:avLst>
              <a:gd name="adj1" fmla="val 36667"/>
              <a:gd name="adj2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" name="AutoShape 39"/>
          <p:cNvSpPr>
            <a:spLocks/>
          </p:cNvSpPr>
          <p:nvPr/>
        </p:nvSpPr>
        <p:spPr bwMode="auto">
          <a:xfrm rot="5400000">
            <a:off x="6893734" y="4179100"/>
            <a:ext cx="285751" cy="3357584"/>
          </a:xfrm>
          <a:prstGeom prst="rightBrace">
            <a:avLst>
              <a:gd name="adj1" fmla="val 36667"/>
              <a:gd name="adj2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9" name="Groupe 75"/>
          <p:cNvGrpSpPr/>
          <p:nvPr/>
        </p:nvGrpSpPr>
        <p:grpSpPr>
          <a:xfrm>
            <a:off x="5489603" y="5318141"/>
            <a:ext cx="3082925" cy="396875"/>
            <a:chOff x="5489603" y="5318141"/>
            <a:chExt cx="3082925" cy="396875"/>
          </a:xfrm>
        </p:grpSpPr>
        <p:grpSp>
          <p:nvGrpSpPr>
            <p:cNvPr id="11" name="Groupe 74"/>
            <p:cNvGrpSpPr/>
            <p:nvPr/>
          </p:nvGrpSpPr>
          <p:grpSpPr>
            <a:xfrm>
              <a:off x="5489603" y="5562859"/>
              <a:ext cx="3082925" cy="152157"/>
              <a:chOff x="5500694" y="5562859"/>
              <a:chExt cx="3082925" cy="152157"/>
            </a:xfrm>
          </p:grpSpPr>
          <p:sp>
            <p:nvSpPr>
              <p:cNvPr id="14" name="AutoShape 10"/>
              <p:cNvSpPr>
                <a:spLocks noChangeArrowheads="1"/>
              </p:cNvSpPr>
              <p:nvPr/>
            </p:nvSpPr>
            <p:spPr bwMode="auto">
              <a:xfrm>
                <a:off x="5705799" y="5569199"/>
                <a:ext cx="241300" cy="145817"/>
              </a:xfrm>
              <a:prstGeom prst="hexagon">
                <a:avLst>
                  <a:gd name="adj" fmla="val 41304"/>
                  <a:gd name="vf" fmla="val 115470"/>
                </a:avLst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" name="AutoShape 11"/>
              <p:cNvSpPr>
                <a:spLocks noChangeArrowheads="1"/>
              </p:cNvSpPr>
              <p:nvPr/>
            </p:nvSpPr>
            <p:spPr bwMode="auto">
              <a:xfrm>
                <a:off x="6072829" y="5569199"/>
                <a:ext cx="241300" cy="145817"/>
              </a:xfrm>
              <a:prstGeom prst="hexagon">
                <a:avLst>
                  <a:gd name="adj" fmla="val 41304"/>
                  <a:gd name="vf" fmla="val 115470"/>
                </a:avLst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" name="AutoShape 12"/>
              <p:cNvSpPr>
                <a:spLocks noChangeArrowheads="1"/>
              </p:cNvSpPr>
              <p:nvPr/>
            </p:nvSpPr>
            <p:spPr bwMode="auto">
              <a:xfrm>
                <a:off x="8174044" y="5569199"/>
                <a:ext cx="241300" cy="145817"/>
              </a:xfrm>
              <a:prstGeom prst="hexagon">
                <a:avLst>
                  <a:gd name="adj" fmla="val 41304"/>
                  <a:gd name="vf" fmla="val 115470"/>
                </a:avLst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" name="AutoShape 13"/>
              <p:cNvSpPr>
                <a:spLocks noChangeArrowheads="1"/>
              </p:cNvSpPr>
              <p:nvPr/>
            </p:nvSpPr>
            <p:spPr bwMode="auto">
              <a:xfrm>
                <a:off x="6430969" y="5569199"/>
                <a:ext cx="241300" cy="145817"/>
              </a:xfrm>
              <a:prstGeom prst="hexagon">
                <a:avLst>
                  <a:gd name="adj" fmla="val 41304"/>
                  <a:gd name="vf" fmla="val 115470"/>
                </a:avLst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" name="AutoShape 14"/>
              <p:cNvSpPr>
                <a:spLocks noChangeArrowheads="1"/>
              </p:cNvSpPr>
              <p:nvPr/>
            </p:nvSpPr>
            <p:spPr bwMode="auto">
              <a:xfrm>
                <a:off x="7825429" y="5562859"/>
                <a:ext cx="241300" cy="145817"/>
              </a:xfrm>
              <a:prstGeom prst="hexagon">
                <a:avLst>
                  <a:gd name="adj" fmla="val 41304"/>
                  <a:gd name="vf" fmla="val 115470"/>
                </a:avLst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" name="AutoShape 15"/>
              <p:cNvSpPr>
                <a:spLocks noChangeArrowheads="1"/>
              </p:cNvSpPr>
              <p:nvPr/>
            </p:nvSpPr>
            <p:spPr bwMode="auto">
              <a:xfrm>
                <a:off x="6778949" y="5569199"/>
                <a:ext cx="241300" cy="145817"/>
              </a:xfrm>
              <a:prstGeom prst="hexagon">
                <a:avLst>
                  <a:gd name="adj" fmla="val 41304"/>
                  <a:gd name="vf" fmla="val 115470"/>
                </a:avLst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" name="AutoShape 16"/>
              <p:cNvSpPr>
                <a:spLocks noChangeArrowheads="1"/>
              </p:cNvSpPr>
              <p:nvPr/>
            </p:nvSpPr>
            <p:spPr bwMode="auto">
              <a:xfrm>
                <a:off x="7133279" y="5569199"/>
                <a:ext cx="241300" cy="145817"/>
              </a:xfrm>
              <a:prstGeom prst="hexagon">
                <a:avLst>
                  <a:gd name="adj" fmla="val 41304"/>
                  <a:gd name="vf" fmla="val 115470"/>
                </a:avLst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AutoShape 17"/>
              <p:cNvSpPr>
                <a:spLocks noChangeArrowheads="1"/>
              </p:cNvSpPr>
              <p:nvPr/>
            </p:nvSpPr>
            <p:spPr bwMode="auto">
              <a:xfrm>
                <a:off x="7475544" y="5562859"/>
                <a:ext cx="241300" cy="145817"/>
              </a:xfrm>
              <a:prstGeom prst="hexagon">
                <a:avLst>
                  <a:gd name="adj" fmla="val 41304"/>
                  <a:gd name="vf" fmla="val 115470"/>
                </a:avLst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cxnSp>
            <p:nvCxnSpPr>
              <p:cNvPr id="22" name="AutoShape 18"/>
              <p:cNvCxnSpPr>
                <a:cxnSpLocks noChangeShapeType="1"/>
              </p:cNvCxnSpPr>
              <p:nvPr/>
            </p:nvCxnSpPr>
            <p:spPr bwMode="auto">
              <a:xfrm>
                <a:off x="7368864" y="5641474"/>
                <a:ext cx="107950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3" name="AutoShape 19"/>
              <p:cNvCxnSpPr>
                <a:cxnSpLocks noChangeShapeType="1"/>
              </p:cNvCxnSpPr>
              <p:nvPr/>
            </p:nvCxnSpPr>
            <p:spPr bwMode="auto">
              <a:xfrm>
                <a:off x="7022789" y="5649081"/>
                <a:ext cx="107950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4" name="AutoShape 20"/>
              <p:cNvCxnSpPr>
                <a:cxnSpLocks noChangeShapeType="1"/>
              </p:cNvCxnSpPr>
              <p:nvPr/>
            </p:nvCxnSpPr>
            <p:spPr bwMode="auto">
              <a:xfrm>
                <a:off x="6670999" y="5649081"/>
                <a:ext cx="107950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5" name="AutoShape 21"/>
              <p:cNvCxnSpPr>
                <a:cxnSpLocks noChangeShapeType="1"/>
              </p:cNvCxnSpPr>
              <p:nvPr/>
            </p:nvCxnSpPr>
            <p:spPr bwMode="auto">
              <a:xfrm>
                <a:off x="6321749" y="5649081"/>
                <a:ext cx="107950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6" name="AutoShape 22"/>
              <p:cNvCxnSpPr>
                <a:cxnSpLocks noChangeShapeType="1"/>
              </p:cNvCxnSpPr>
              <p:nvPr/>
            </p:nvCxnSpPr>
            <p:spPr bwMode="auto">
              <a:xfrm>
                <a:off x="5959164" y="5649081"/>
                <a:ext cx="107950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7" name="AutoShape 23"/>
              <p:cNvCxnSpPr>
                <a:cxnSpLocks noChangeShapeType="1"/>
              </p:cNvCxnSpPr>
              <p:nvPr/>
            </p:nvCxnSpPr>
            <p:spPr bwMode="auto">
              <a:xfrm>
                <a:off x="7711764" y="5641474"/>
                <a:ext cx="107950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9" name="AutoShape 24"/>
              <p:cNvCxnSpPr>
                <a:cxnSpLocks noChangeShapeType="1"/>
              </p:cNvCxnSpPr>
              <p:nvPr/>
            </p:nvCxnSpPr>
            <p:spPr bwMode="auto">
              <a:xfrm>
                <a:off x="8077524" y="5641474"/>
                <a:ext cx="107950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" name="AutoShape 28"/>
              <p:cNvCxnSpPr>
                <a:cxnSpLocks noChangeShapeType="1"/>
              </p:cNvCxnSpPr>
              <p:nvPr/>
            </p:nvCxnSpPr>
            <p:spPr bwMode="auto">
              <a:xfrm>
                <a:off x="5500694" y="5655421"/>
                <a:ext cx="179705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5" name="AutoShape 29"/>
              <p:cNvCxnSpPr>
                <a:cxnSpLocks noChangeShapeType="1"/>
              </p:cNvCxnSpPr>
              <p:nvPr/>
            </p:nvCxnSpPr>
            <p:spPr bwMode="auto">
              <a:xfrm>
                <a:off x="8403914" y="5647814"/>
                <a:ext cx="179705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</p:grpSp>
        <p:grpSp>
          <p:nvGrpSpPr>
            <p:cNvPr id="13" name="Groupe 60"/>
            <p:cNvGrpSpPr/>
            <p:nvPr/>
          </p:nvGrpSpPr>
          <p:grpSpPr>
            <a:xfrm>
              <a:off x="6730388" y="5318141"/>
              <a:ext cx="1127760" cy="253999"/>
              <a:chOff x="6516074" y="5318141"/>
              <a:chExt cx="1127760" cy="253999"/>
            </a:xfrm>
          </p:grpSpPr>
          <p:cxnSp>
            <p:nvCxnSpPr>
              <p:cNvPr id="12" name="AutoShape 8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7553833" y="5482140"/>
                <a:ext cx="180000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grpSp>
            <p:nvGrpSpPr>
              <p:cNvPr id="33" name="Groupe 59"/>
              <p:cNvGrpSpPr/>
              <p:nvPr/>
            </p:nvGrpSpPr>
            <p:grpSpPr>
              <a:xfrm>
                <a:off x="6516074" y="5318141"/>
                <a:ext cx="1127760" cy="145817"/>
                <a:chOff x="6572913" y="5318141"/>
                <a:chExt cx="1127760" cy="145817"/>
              </a:xfrm>
            </p:grpSpPr>
            <p:cxnSp>
              <p:nvCxnSpPr>
                <p:cNvPr id="8" name="AutoShape 4"/>
                <p:cNvCxnSpPr>
                  <a:cxnSpLocks noChangeShapeType="1"/>
                </p:cNvCxnSpPr>
                <p:nvPr/>
              </p:nvCxnSpPr>
              <p:spPr bwMode="auto">
                <a:xfrm>
                  <a:off x="7018683" y="5394853"/>
                  <a:ext cx="107950" cy="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" name="AutoShape 6"/>
                <p:cNvCxnSpPr>
                  <a:cxnSpLocks noChangeShapeType="1"/>
                </p:cNvCxnSpPr>
                <p:nvPr/>
              </p:nvCxnSpPr>
              <p:spPr bwMode="auto">
                <a:xfrm>
                  <a:off x="7356503" y="5394853"/>
                  <a:ext cx="107950" cy="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30" name="AutoShape 25"/>
                <p:cNvSpPr>
                  <a:spLocks noChangeArrowheads="1"/>
                </p:cNvSpPr>
                <p:nvPr/>
              </p:nvSpPr>
              <p:spPr bwMode="auto">
                <a:xfrm>
                  <a:off x="6770398" y="5318141"/>
                  <a:ext cx="241300" cy="145817"/>
                </a:xfrm>
                <a:prstGeom prst="hexagon">
                  <a:avLst>
                    <a:gd name="adj" fmla="val 41304"/>
                    <a:gd name="vf" fmla="val 115470"/>
                  </a:avLst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1" name="AutoShape 26"/>
                <p:cNvSpPr>
                  <a:spLocks noChangeArrowheads="1"/>
                </p:cNvSpPr>
                <p:nvPr/>
              </p:nvSpPr>
              <p:spPr bwMode="auto">
                <a:xfrm>
                  <a:off x="7115203" y="5318141"/>
                  <a:ext cx="241300" cy="145817"/>
                </a:xfrm>
                <a:prstGeom prst="hexagon">
                  <a:avLst>
                    <a:gd name="adj" fmla="val 41304"/>
                    <a:gd name="vf" fmla="val 115470"/>
                  </a:avLst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" name="AutoShape 27"/>
                <p:cNvSpPr>
                  <a:spLocks noChangeArrowheads="1"/>
                </p:cNvSpPr>
                <p:nvPr/>
              </p:nvSpPr>
              <p:spPr bwMode="auto">
                <a:xfrm>
                  <a:off x="7459373" y="5318141"/>
                  <a:ext cx="241300" cy="145817"/>
                </a:xfrm>
                <a:prstGeom prst="hexagon">
                  <a:avLst>
                    <a:gd name="adj" fmla="val 41304"/>
                    <a:gd name="vf" fmla="val 115470"/>
                  </a:avLst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cxnSp>
              <p:nvCxnSpPr>
                <p:cNvPr id="6" name="AutoShape 30"/>
                <p:cNvCxnSpPr>
                  <a:cxnSpLocks noChangeShapeType="1"/>
                </p:cNvCxnSpPr>
                <p:nvPr/>
              </p:nvCxnSpPr>
              <p:spPr bwMode="auto">
                <a:xfrm>
                  <a:off x="6572913" y="5394853"/>
                  <a:ext cx="184150" cy="634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</p:cxnSp>
          </p:grpSp>
        </p:grpSp>
      </p:grpSp>
      <p:grpSp>
        <p:nvGrpSpPr>
          <p:cNvPr id="34" name="Groupe 99"/>
          <p:cNvGrpSpPr/>
          <p:nvPr/>
        </p:nvGrpSpPr>
        <p:grpSpPr>
          <a:xfrm>
            <a:off x="7072330" y="5000636"/>
            <a:ext cx="338714" cy="357190"/>
            <a:chOff x="7164492" y="3571876"/>
            <a:chExt cx="338714" cy="357190"/>
          </a:xfrm>
        </p:grpSpPr>
        <p:cxnSp>
          <p:nvCxnSpPr>
            <p:cNvPr id="1056" name="AutoShape 32"/>
            <p:cNvCxnSpPr>
              <a:cxnSpLocks noChangeShapeType="1"/>
            </p:cNvCxnSpPr>
            <p:nvPr/>
          </p:nvCxnSpPr>
          <p:spPr bwMode="auto">
            <a:xfrm>
              <a:off x="7215206" y="3571876"/>
              <a:ext cx="28800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7" name="AutoShape 33"/>
            <p:cNvCxnSpPr>
              <a:cxnSpLocks noChangeShapeType="1"/>
            </p:cNvCxnSpPr>
            <p:nvPr/>
          </p:nvCxnSpPr>
          <p:spPr bwMode="auto">
            <a:xfrm rot="5400000">
              <a:off x="7011254" y="3725114"/>
              <a:ext cx="357190" cy="50714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01" name="Text Box 27"/>
          <p:cNvSpPr txBox="1">
            <a:spLocks noChangeArrowheads="1"/>
          </p:cNvSpPr>
          <p:nvPr/>
        </p:nvSpPr>
        <p:spPr bwMode="auto">
          <a:xfrm>
            <a:off x="2071670" y="3714752"/>
            <a:ext cx="434660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ar-TN" sz="28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وهو سكّر ثنائي (يتكوّن من </a:t>
            </a:r>
            <a:r>
              <a:rPr lang="ar-TN" sz="28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جزيئتين</a:t>
            </a:r>
            <a:r>
              <a:rPr lang="ar-TN" sz="28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ar-TN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AutoShape 2"/>
          <p:cNvSpPr>
            <a:spLocks noChangeArrowheads="1"/>
          </p:cNvSpPr>
          <p:nvPr/>
        </p:nvSpPr>
        <p:spPr bwMode="auto">
          <a:xfrm>
            <a:off x="6715140" y="500042"/>
            <a:ext cx="1928826" cy="1143008"/>
          </a:xfrm>
          <a:prstGeom prst="horizontalScroll">
            <a:avLst>
              <a:gd name="adj" fmla="val 20000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TN" sz="2800" b="1" i="0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ar-TN" sz="2800" b="1" i="0" u="sng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خـــلاصـــة</a:t>
            </a:r>
            <a:endParaRPr kumimoji="0" lang="fr-FR" sz="2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 Box 27"/>
          <p:cNvSpPr txBox="1">
            <a:spLocks noChangeArrowheads="1"/>
          </p:cNvSpPr>
          <p:nvPr/>
        </p:nvSpPr>
        <p:spPr bwMode="auto">
          <a:xfrm>
            <a:off x="5786446" y="1857364"/>
            <a:ext cx="2214578" cy="56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 rtl="1" fontAlgn="base">
              <a:spcBef>
                <a:spcPct val="0"/>
              </a:spcBef>
              <a:spcAft>
                <a:spcPts val="1000"/>
              </a:spcAft>
            </a:pPr>
            <a:r>
              <a:rPr lang="ar-TN" sz="28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تفرز الغدد اللّعابيّة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714744" y="1857364"/>
            <a:ext cx="21859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TN" sz="2800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عصارة هاضمة </a:t>
            </a:r>
            <a:r>
              <a:rPr lang="ar-TN" sz="28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: </a:t>
            </a:r>
            <a:endParaRPr lang="fr-FR" sz="2800" dirty="0"/>
          </a:p>
        </p:txBody>
      </p:sp>
      <p:sp>
        <p:nvSpPr>
          <p:cNvPr id="67" name="Rectangle 66"/>
          <p:cNvSpPr/>
          <p:nvPr/>
        </p:nvSpPr>
        <p:spPr>
          <a:xfrm>
            <a:off x="6143636" y="2477152"/>
            <a:ext cx="183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TN" sz="28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بروتيد فعّال أو </a:t>
            </a:r>
            <a:endParaRPr lang="fr-FR" sz="2800" dirty="0"/>
          </a:p>
        </p:txBody>
      </p:sp>
      <p:sp>
        <p:nvSpPr>
          <p:cNvPr id="68" name="Rectangle 67"/>
          <p:cNvSpPr/>
          <p:nvPr/>
        </p:nvSpPr>
        <p:spPr>
          <a:xfrm>
            <a:off x="5572132" y="2477152"/>
            <a:ext cx="7312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TN" sz="2800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أنزيم</a:t>
            </a:r>
            <a:endParaRPr lang="fr-FR" sz="2800" dirty="0"/>
          </a:p>
        </p:txBody>
      </p:sp>
      <p:sp>
        <p:nvSpPr>
          <p:cNvPr id="69" name="Rectangle 68"/>
          <p:cNvSpPr/>
          <p:nvPr/>
        </p:nvSpPr>
        <p:spPr>
          <a:xfrm>
            <a:off x="4857752" y="2477152"/>
            <a:ext cx="8162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TN" sz="28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يسمّى</a:t>
            </a:r>
            <a:endParaRPr lang="fr-FR" sz="2800" dirty="0"/>
          </a:p>
        </p:txBody>
      </p:sp>
      <p:sp>
        <p:nvSpPr>
          <p:cNvPr id="70" name="Rectangle 69"/>
          <p:cNvSpPr/>
          <p:nvPr/>
        </p:nvSpPr>
        <p:spPr>
          <a:xfrm>
            <a:off x="3222577" y="2477152"/>
            <a:ext cx="17780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TN" sz="2800" dirty="0" err="1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أميلاز</a:t>
            </a:r>
            <a:r>
              <a:rPr lang="ar-TN" sz="2800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اللّعاب </a:t>
            </a:r>
            <a:endParaRPr lang="fr-FR" sz="2800" dirty="0"/>
          </a:p>
        </p:txBody>
      </p:sp>
      <p:sp>
        <p:nvSpPr>
          <p:cNvPr id="71" name="Rectangle 70"/>
          <p:cNvSpPr/>
          <p:nvPr/>
        </p:nvSpPr>
        <p:spPr>
          <a:xfrm>
            <a:off x="928662" y="1857364"/>
            <a:ext cx="30075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TN" sz="28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اللّعاب الّذي يحتوي على </a:t>
            </a:r>
            <a:endParaRPr lang="fr-FR" sz="2800" dirty="0"/>
          </a:p>
        </p:txBody>
      </p:sp>
      <p:sp>
        <p:nvSpPr>
          <p:cNvPr id="72" name="Rectangle 71"/>
          <p:cNvSpPr/>
          <p:nvPr/>
        </p:nvSpPr>
        <p:spPr>
          <a:xfrm>
            <a:off x="1357290" y="2477152"/>
            <a:ext cx="20489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TN" sz="28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يتدخّل في هضم </a:t>
            </a:r>
            <a:endParaRPr lang="fr-FR" sz="2800" dirty="0"/>
          </a:p>
        </p:txBody>
      </p:sp>
      <p:sp>
        <p:nvSpPr>
          <p:cNvPr id="73" name="Rectangle 72"/>
          <p:cNvSpPr/>
          <p:nvPr/>
        </p:nvSpPr>
        <p:spPr>
          <a:xfrm>
            <a:off x="1905389" y="3120094"/>
            <a:ext cx="61670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TN" sz="28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النّشا المطبوخ بتيسير مفعول الماء عليه </a:t>
            </a:r>
            <a:r>
              <a:rPr lang="ar-TN" sz="28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و</a:t>
            </a:r>
            <a:r>
              <a:rPr lang="ar-TN" sz="28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تفكيكه إلى </a:t>
            </a:r>
            <a:endParaRPr lang="fr-FR" sz="2800" dirty="0"/>
          </a:p>
        </p:txBody>
      </p:sp>
      <p:sp>
        <p:nvSpPr>
          <p:cNvPr id="74" name="Rectangle 73"/>
          <p:cNvSpPr/>
          <p:nvPr/>
        </p:nvSpPr>
        <p:spPr>
          <a:xfrm>
            <a:off x="6215074" y="3763036"/>
            <a:ext cx="16321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TN" sz="2800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سكّر الشّعير 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8" dur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3" dur="1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8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3" dur="1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8" dur="1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3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6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9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4" dur="1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9" dur="1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1" grpId="0"/>
      <p:bldP spid="28" grpId="0"/>
      <p:bldP spid="45" grpId="0"/>
      <p:bldP spid="46" grpId="0"/>
      <p:bldP spid="1062" grpId="0" animBg="1"/>
      <p:bldP spid="56" grpId="0"/>
      <p:bldP spid="57" grpId="0"/>
      <p:bldP spid="1063" grpId="0" animBg="1"/>
      <p:bldP spid="59" grpId="0" animBg="1"/>
      <p:bldP spid="101" grpId="0" build="p"/>
      <p:bldP spid="102" grpId="0" animBg="1"/>
      <p:bldP spid="64" grpId="0"/>
      <p:bldP spid="65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6715140" y="1000108"/>
            <a:ext cx="1928826" cy="1143008"/>
          </a:xfrm>
          <a:prstGeom prst="horizontalScroll">
            <a:avLst>
              <a:gd name="adj" fmla="val 20000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TN" sz="2800" b="1" i="0" u="sng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مـــقـــدّمـــة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28662" y="2714620"/>
            <a:ext cx="7715304" cy="150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TN" sz="32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ar-TN" sz="32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تبدأعمليّة</a:t>
            </a:r>
            <a:r>
              <a:rPr kumimoji="0" lang="ar-TN" sz="32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استهلاك الأغذية الصّلبة بمضغها في الفم </a:t>
            </a:r>
            <a:r>
              <a:rPr kumimoji="0" lang="ar-TN" sz="32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و</a:t>
            </a:r>
            <a:r>
              <a:rPr kumimoji="0" lang="ar-TN" sz="32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مزجها باللعاب .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43042" y="4213228"/>
            <a:ext cx="6786610" cy="1144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TN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فما هو تأثير اللّعاب على بعض العناصر الغذائيّة ؟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6143636" y="642918"/>
            <a:ext cx="2528896" cy="1428760"/>
          </a:xfrm>
          <a:prstGeom prst="horizontalScroll">
            <a:avLst>
              <a:gd name="adj" fmla="val 25000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TN" sz="32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1) ملاحظات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28596" y="2714620"/>
            <a:ext cx="828680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 fontAlgn="base">
              <a:spcBef>
                <a:spcPct val="0"/>
              </a:spcBef>
              <a:spcAft>
                <a:spcPts val="1000"/>
              </a:spcAft>
            </a:pPr>
            <a:r>
              <a:rPr kumimoji="0" lang="ar-TN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ar-TN" sz="3200" dirty="0">
                <a:solidFill>
                  <a:srgbClr val="0070C0"/>
                </a:solidFill>
              </a:rPr>
              <a:t>أ/ عند مضغ قطعة خبز جيّدا ، تمزج باللّعاب ويتغيّر طعمها تدريجيا ليصبح حلوا. </a:t>
            </a:r>
            <a:endParaRPr lang="fr-FR" sz="3200" dirty="0">
              <a:solidFill>
                <a:srgbClr val="0070C0"/>
              </a:solidFill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435230" y="714356"/>
            <a:ext cx="613729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TN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ب/ يبيّن الجدول التالي مكوّنات 100 غ خبز: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00034" y="3000372"/>
            <a:ext cx="807249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TN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ج/ ــ النّشا (من السّكّريات المركّبة) : مادّة غير حلوة المذاق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TN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ــ جليكوز – سكّر الفواكه – سكّر الشّعير ... 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</a:t>
            </a:r>
            <a:r>
              <a:rPr kumimoji="0" lang="ar-TN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(من السّكّريات البسيطة) : لها مذاق حلو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71472" y="1428736"/>
          <a:ext cx="7707818" cy="1402080"/>
        </p:xfrm>
        <a:graphic>
          <a:graphicData uri="http://schemas.openxmlformats.org/drawingml/2006/table">
            <a:tbl>
              <a:tblPr rtl="1"/>
              <a:tblGrid>
                <a:gridCol w="1146487"/>
                <a:gridCol w="1146487"/>
                <a:gridCol w="959038"/>
                <a:gridCol w="1334606"/>
                <a:gridCol w="1636412"/>
                <a:gridCol w="1484788"/>
              </a:tblGrid>
              <a:tr h="6070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    </a:t>
                      </a:r>
                      <a:r>
                        <a:rPr lang="ar-TN" sz="2000" b="1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العناصر </a:t>
                      </a:r>
                      <a:r>
                        <a:rPr lang="fr-FR" sz="2000" b="1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      </a:t>
                      </a:r>
                      <a:r>
                        <a:rPr lang="ar-TN" sz="2000" b="1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الغذائيّة</a:t>
                      </a:r>
                      <a:endParaRPr lang="fr-FR" sz="20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193" marR="641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4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نــشــا</a:t>
                      </a:r>
                      <a:endParaRPr lang="fr-FR" sz="20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193" marR="641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4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الــمــاء</a:t>
                      </a:r>
                      <a:endParaRPr lang="fr-FR" sz="20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193" marR="641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4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الـبـروتـيـدات</a:t>
                      </a:r>
                      <a:endParaRPr lang="fr-FR" sz="20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193" marR="641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4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الأملاح المعدنيّة</a:t>
                      </a:r>
                      <a:endParaRPr lang="fr-FR" sz="20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193" marR="641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4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الـدّهـنـيـات</a:t>
                      </a:r>
                      <a:endParaRPr lang="fr-FR" sz="20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193" marR="641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4800000" scaled="0"/>
                      <a:tileRect/>
                    </a:gradFill>
                  </a:tcPr>
                </a:tc>
              </a:tr>
              <a:tr h="60706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الـكـتـلـة </a:t>
                      </a:r>
                      <a:r>
                        <a:rPr lang="fr-FR" sz="2000" b="1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     </a:t>
                      </a:r>
                      <a:r>
                        <a:rPr lang="ar-TN" sz="2000" b="1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( </a:t>
                      </a:r>
                      <a:r>
                        <a:rPr lang="ar-TN" sz="2000" b="1" dirty="0" err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غ</a:t>
                      </a:r>
                      <a:r>
                        <a:rPr lang="ar-TN" sz="20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 )</a:t>
                      </a:r>
                      <a:endParaRPr lang="fr-FR" sz="20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193" marR="641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4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55</a:t>
                      </a:r>
                      <a:endParaRPr lang="fr-FR" sz="20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193" marR="641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4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33.7</a:t>
                      </a:r>
                      <a:endParaRPr lang="fr-FR" sz="20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193" marR="641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4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  <a:endParaRPr lang="fr-FR" sz="20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193" marR="641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4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3.5</a:t>
                      </a:r>
                      <a:endParaRPr lang="fr-FR" sz="20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193" marR="641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4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0.8</a:t>
                      </a:r>
                      <a:endParaRPr lang="fr-FR" sz="20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193" marR="6419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4800000" scaled="0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71472" y="5143512"/>
            <a:ext cx="771530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TN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كيف نفسّر هذا المذاق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</a:t>
            </a:r>
            <a:r>
              <a:rPr lang="ar-TN" sz="3200" dirty="0" smtClean="0">
                <a:solidFill>
                  <a:srgbClr val="00B0F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الحلو المتحصّل عليه بعد مضغ الخبزوالّذي لا يحتوي على سكّريّات بسيطة</a:t>
            </a:r>
            <a:r>
              <a:rPr kumimoji="0" lang="ar-TN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؟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5929322" y="357166"/>
            <a:ext cx="2743210" cy="1428760"/>
          </a:xfrm>
          <a:prstGeom prst="horizontalScroll">
            <a:avLst>
              <a:gd name="adj" fmla="val 25000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TN" sz="32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fr-FR" sz="32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3</a:t>
            </a:r>
            <a:r>
              <a:rPr kumimoji="0" lang="ar-TN" sz="32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) </a:t>
            </a:r>
            <a:r>
              <a:rPr lang="ar-TN" sz="3200" b="1" u="sng" dirty="0" smtClean="0">
                <a:solidFill>
                  <a:srgbClr val="00206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فــرضــيّــة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71472" y="1928802"/>
            <a:ext cx="802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3200" dirty="0" smtClean="0">
                <a:solidFill>
                  <a:srgbClr val="FF0000"/>
                </a:solidFill>
              </a:rPr>
              <a:t>يتحوّل النّشا المطبوخ في الخبزإلى سكّر بسيط في الفم بمفعول اللّعاب.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2857488" y="2928934"/>
            <a:ext cx="5886482" cy="1428760"/>
          </a:xfrm>
          <a:prstGeom prst="horizontalScroll">
            <a:avLst>
              <a:gd name="adj" fmla="val 25000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TN" sz="32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4) إعــداد الــظّــروف الــتــّجــريــبــيــّة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14348" y="4502546"/>
            <a:ext cx="802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3200" dirty="0" smtClean="0">
                <a:solidFill>
                  <a:srgbClr val="002060"/>
                </a:solidFill>
              </a:rPr>
              <a:t>نظرا لصعوبة مراقبة تأثير اللّعاب على النّشا في الفم يمكن القيام بتجارب في أنابيب اختبار مع محاكاة الظروف الطّبيعيّة</a:t>
            </a:r>
          </a:p>
          <a:p>
            <a:pPr algn="r" rtl="1"/>
            <a:r>
              <a:rPr lang="ar-TN" sz="3200" dirty="0" smtClean="0">
                <a:solidFill>
                  <a:srgbClr val="002060"/>
                </a:solidFill>
              </a:rPr>
              <a:t>و يعرف ذلك</a:t>
            </a:r>
            <a:r>
              <a:rPr lang="ar-TN" sz="3200" dirty="0" smtClean="0">
                <a:solidFill>
                  <a:srgbClr val="FF0000"/>
                </a:solidFill>
              </a:rPr>
              <a:t> بالهضم التّجريبي.</a:t>
            </a:r>
            <a:endParaRPr lang="fr-FR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357158" y="571480"/>
          <a:ext cx="8286810" cy="2453640"/>
        </p:xfrm>
        <a:graphic>
          <a:graphicData uri="http://schemas.openxmlformats.org/drawingml/2006/table">
            <a:tbl>
              <a:tblPr rtl="1"/>
              <a:tblGrid>
                <a:gridCol w="1381135"/>
                <a:gridCol w="1169975"/>
                <a:gridCol w="1187560"/>
                <a:gridCol w="992440"/>
                <a:gridCol w="2174565"/>
                <a:gridCol w="1381135"/>
              </a:tblGrid>
              <a:tr h="60255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800" b="0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الظّروف الطّبيعيّة</a:t>
                      </a:r>
                      <a:endParaRPr lang="fr-FR" sz="2800" b="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800" b="0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تجويف الفم</a:t>
                      </a:r>
                      <a:endParaRPr lang="fr-FR" sz="2800" b="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27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800" b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مضغ بالأسنان</a:t>
                      </a:r>
                      <a:endParaRPr lang="fr-FR" sz="2800" b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4000">
                          <a:srgbClr val="5DDDC5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800" b="0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لـعـاب</a:t>
                      </a:r>
                      <a:endParaRPr lang="fr-FR" sz="2800" b="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27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800" b="0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حرارة ثابتة بالفم </a:t>
                      </a:r>
                      <a:r>
                        <a:rPr lang="fr-FR" sz="2800" b="0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36°C :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4000">
                          <a:srgbClr val="5DDDC5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800" b="0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خبز فيه نشا مطبوخ</a:t>
                      </a:r>
                      <a:endParaRPr lang="fr-FR" sz="2800" b="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2700000" scaled="0"/>
                      <a:tileRect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800" b="0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الظّروف التّجريبيّة</a:t>
                      </a:r>
                      <a:endParaRPr lang="fr-FR" sz="2800" b="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800" b="0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أنبوب اختبار</a:t>
                      </a:r>
                      <a:endParaRPr lang="fr-FR" sz="2800" b="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27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800" b="0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سحق الغذاء أو تفتيته</a:t>
                      </a:r>
                      <a:endParaRPr lang="fr-FR" sz="2800" b="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4000">
                          <a:srgbClr val="5DDDC5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800" b="0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لـعـاب</a:t>
                      </a:r>
                      <a:endParaRPr lang="fr-FR" sz="2800" b="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27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800" b="0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حمّام ماري </a:t>
                      </a:r>
                      <a:r>
                        <a:rPr lang="fr-FR" sz="2800" b="0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(40°C – 36°C)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4000">
                          <a:srgbClr val="5DDDC5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800" b="0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نشا مطبوخ</a:t>
                      </a:r>
                      <a:endParaRPr lang="fr-FR" sz="2800" b="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2700000" scaled="0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4500562" y="3643314"/>
            <a:ext cx="41703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3200" dirty="0" smtClean="0">
                <a:solidFill>
                  <a:srgbClr val="0000CC"/>
                </a:solidFill>
              </a:rPr>
              <a:t>ــ كيف يحضّرالنّشا المطبوخ؟</a:t>
            </a:r>
            <a:endParaRPr lang="fr-FR" sz="3200" dirty="0">
              <a:solidFill>
                <a:srgbClr val="0000CC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85786" y="4286256"/>
            <a:ext cx="802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3200" dirty="0" smtClean="0">
                <a:solidFill>
                  <a:srgbClr val="002060"/>
                </a:solidFill>
              </a:rPr>
              <a:t>ـ ضع 100 مل من الماء المقطّر في دورق زجاجي و أضف إليها 0.1 غ من النّشا ثمّ قم بتغليتها.</a:t>
            </a:r>
            <a:endParaRPr lang="fr-FR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57818" y="857232"/>
            <a:ext cx="3384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3200" dirty="0" smtClean="0">
                <a:solidFill>
                  <a:srgbClr val="0000CC"/>
                </a:solidFill>
              </a:rPr>
              <a:t>ــ كيف نكشف عن النّشا؟</a:t>
            </a:r>
            <a:endParaRPr lang="fr-FR" sz="3200" dirty="0">
              <a:solidFill>
                <a:srgbClr val="0000CC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072198" y="1785926"/>
            <a:ext cx="259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3200" dirty="0" smtClean="0">
                <a:solidFill>
                  <a:srgbClr val="002060"/>
                </a:solidFill>
              </a:rPr>
              <a:t> نستعمل ماء اليود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4" name="Accolade fermante 3"/>
          <p:cNvSpPr/>
          <p:nvPr/>
        </p:nvSpPr>
        <p:spPr>
          <a:xfrm>
            <a:off x="5929322" y="4572008"/>
            <a:ext cx="285752" cy="1643074"/>
          </a:xfrm>
          <a:prstGeom prst="rightBrac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902114" y="1500174"/>
            <a:ext cx="1955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3200" dirty="0" smtClean="0">
                <a:solidFill>
                  <a:srgbClr val="3333CC"/>
                </a:solidFill>
              </a:rPr>
              <a:t>+  لون أزرق</a:t>
            </a:r>
            <a:endParaRPr lang="fr-FR" sz="3200" dirty="0">
              <a:solidFill>
                <a:srgbClr val="3333CC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000100" y="1571612"/>
            <a:ext cx="1812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3200" dirty="0" smtClean="0">
                <a:solidFill>
                  <a:srgbClr val="3333CC"/>
                </a:solidFill>
              </a:rPr>
              <a:t>وجود النّشا</a:t>
            </a:r>
            <a:endParaRPr lang="fr-FR" sz="3200" dirty="0">
              <a:solidFill>
                <a:srgbClr val="3333CC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02114" y="2071678"/>
            <a:ext cx="1955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3200" dirty="0" smtClean="0">
                <a:solidFill>
                  <a:srgbClr val="FFFF00"/>
                </a:solidFill>
              </a:rPr>
              <a:t>ــ  لون أصفر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643306" y="3272853"/>
            <a:ext cx="5099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3200" dirty="0" smtClean="0">
                <a:solidFill>
                  <a:srgbClr val="0000CC"/>
                </a:solidFill>
              </a:rPr>
              <a:t>ــ كيف نكشف عن السّكّريات البسيطة؟ </a:t>
            </a:r>
            <a:endParaRPr lang="fr-FR" sz="3200" dirty="0">
              <a:solidFill>
                <a:srgbClr val="0000CC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072198" y="4857760"/>
            <a:ext cx="259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3200" dirty="0" smtClean="0">
                <a:solidFill>
                  <a:srgbClr val="002060"/>
                </a:solidFill>
              </a:rPr>
              <a:t>   نستعمل محلول</a:t>
            </a:r>
          </a:p>
          <a:p>
            <a:pPr algn="r" rtl="1"/>
            <a:r>
              <a:rPr lang="ar-TN" sz="3200" dirty="0" smtClean="0">
                <a:solidFill>
                  <a:srgbClr val="002060"/>
                </a:solidFill>
              </a:rPr>
              <a:t> </a:t>
            </a:r>
            <a:r>
              <a:rPr lang="ar-TN" sz="3200" dirty="0" err="1" smtClean="0">
                <a:solidFill>
                  <a:srgbClr val="002060"/>
                </a:solidFill>
              </a:rPr>
              <a:t>فهلنق</a:t>
            </a:r>
            <a:r>
              <a:rPr lang="ar-TN" sz="3200" dirty="0" smtClean="0">
                <a:solidFill>
                  <a:srgbClr val="002060"/>
                </a:solidFill>
              </a:rPr>
              <a:t> مع التّسخين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12" name="Accolade fermante 11"/>
          <p:cNvSpPr/>
          <p:nvPr/>
        </p:nvSpPr>
        <p:spPr>
          <a:xfrm>
            <a:off x="5857884" y="1643050"/>
            <a:ext cx="285752" cy="928694"/>
          </a:xfrm>
          <a:prstGeom prst="rightBrac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4116428" y="4487299"/>
            <a:ext cx="19557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3200" dirty="0" smtClean="0">
                <a:solidFill>
                  <a:srgbClr val="FF3300"/>
                </a:solidFill>
              </a:rPr>
              <a:t>+  راسب أحمر آجري</a:t>
            </a:r>
            <a:endParaRPr lang="fr-FR" sz="3200" dirty="0">
              <a:solidFill>
                <a:srgbClr val="FF33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57224" y="4701613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3200" dirty="0" smtClean="0">
                <a:solidFill>
                  <a:srgbClr val="FF6600"/>
                </a:solidFill>
              </a:rPr>
              <a:t> وجود سكّر بسيط</a:t>
            </a:r>
            <a:endParaRPr lang="fr-FR" sz="3200" dirty="0">
              <a:solidFill>
                <a:srgbClr val="FF66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116428" y="5630307"/>
            <a:ext cx="1955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3200" dirty="0" smtClean="0">
                <a:solidFill>
                  <a:srgbClr val="3333CC"/>
                </a:solidFill>
              </a:rPr>
              <a:t>ــ  لون أزرق</a:t>
            </a:r>
            <a:endParaRPr lang="fr-FR" sz="3200" dirty="0">
              <a:solidFill>
                <a:srgbClr val="3333CC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57158" y="5572140"/>
            <a:ext cx="30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3200" dirty="0" smtClean="0">
                <a:solidFill>
                  <a:srgbClr val="3333CC"/>
                </a:solidFill>
              </a:rPr>
              <a:t>عدم وجود سكّر بسيط</a:t>
            </a:r>
            <a:endParaRPr lang="fr-FR" sz="3200" dirty="0">
              <a:solidFill>
                <a:srgbClr val="3333CC"/>
              </a:solidFill>
            </a:endParaRPr>
          </a:p>
        </p:txBody>
      </p:sp>
      <p:sp>
        <p:nvSpPr>
          <p:cNvPr id="17" name="Flèche gauche 16"/>
          <p:cNvSpPr/>
          <p:nvPr/>
        </p:nvSpPr>
        <p:spPr>
          <a:xfrm>
            <a:off x="2857488" y="2285992"/>
            <a:ext cx="928694" cy="214314"/>
          </a:xfrm>
          <a:prstGeom prst="leftArrow">
            <a:avLst/>
          </a:prstGeom>
          <a:solidFill>
            <a:srgbClr val="CCFF3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gauche 17"/>
          <p:cNvSpPr/>
          <p:nvPr/>
        </p:nvSpPr>
        <p:spPr>
          <a:xfrm>
            <a:off x="3286116" y="5857892"/>
            <a:ext cx="928694" cy="214314"/>
          </a:xfrm>
          <a:prstGeom prst="leftArrow">
            <a:avLst/>
          </a:prstGeom>
          <a:solidFill>
            <a:srgbClr val="CCFF3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gauche 18"/>
          <p:cNvSpPr/>
          <p:nvPr/>
        </p:nvSpPr>
        <p:spPr>
          <a:xfrm>
            <a:off x="3286116" y="5000636"/>
            <a:ext cx="928694" cy="214314"/>
          </a:xfrm>
          <a:prstGeom prst="leftArrow">
            <a:avLst/>
          </a:prstGeom>
          <a:solidFill>
            <a:srgbClr val="CCFF3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gauche 19"/>
          <p:cNvSpPr/>
          <p:nvPr/>
        </p:nvSpPr>
        <p:spPr>
          <a:xfrm>
            <a:off x="2857488" y="1785926"/>
            <a:ext cx="928694" cy="214314"/>
          </a:xfrm>
          <a:prstGeom prst="leftArrow">
            <a:avLst/>
          </a:prstGeom>
          <a:solidFill>
            <a:srgbClr val="CCFF3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589488" y="2058407"/>
            <a:ext cx="226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3200" dirty="0" smtClean="0">
                <a:solidFill>
                  <a:srgbClr val="FFFF00"/>
                </a:solidFill>
              </a:rPr>
              <a:t>عدم وجود النّشا</a:t>
            </a:r>
            <a:endParaRPr lang="fr-FR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/>
      <p:bldP spid="8" grpId="0"/>
      <p:bldP spid="10" grpId="0"/>
      <p:bldP spid="11" grpId="0"/>
      <p:bldP spid="12" grpId="0" animBg="1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3643306" y="214290"/>
            <a:ext cx="5243540" cy="1428760"/>
          </a:xfrm>
          <a:prstGeom prst="horizontalScroll">
            <a:avLst>
              <a:gd name="adj" fmla="val 25000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TN" sz="32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5) تجارب + نتائج + استنتاجات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ZoneTexte 198"/>
          <p:cNvSpPr txBox="1"/>
          <p:nvPr/>
        </p:nvSpPr>
        <p:spPr>
          <a:xfrm>
            <a:off x="1357290" y="1785926"/>
            <a:ext cx="73136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3200" dirty="0" smtClean="0">
                <a:solidFill>
                  <a:srgbClr val="002060"/>
                </a:solidFill>
              </a:rPr>
              <a:t> حضّر أربعة أنابيب اختبار مرقّمة من 1 إلى 4 ثمّ </a:t>
            </a:r>
            <a:r>
              <a:rPr lang="ar-TN" sz="3200" dirty="0" err="1" smtClean="0">
                <a:solidFill>
                  <a:srgbClr val="002060"/>
                </a:solidFill>
              </a:rPr>
              <a:t>انجز</a:t>
            </a:r>
            <a:r>
              <a:rPr lang="ar-TN" sz="3200" dirty="0" smtClean="0">
                <a:solidFill>
                  <a:srgbClr val="002060"/>
                </a:solidFill>
              </a:rPr>
              <a:t> التّجارب  على منوال الجدول ص9.</a:t>
            </a:r>
            <a:endParaRPr lang="fr-FR" sz="3200" dirty="0">
              <a:solidFill>
                <a:srgbClr val="FF0000"/>
              </a:solidFill>
            </a:endParaRPr>
          </a:p>
        </p:txBody>
      </p:sp>
      <p:grpSp>
        <p:nvGrpSpPr>
          <p:cNvPr id="3" name="Groupe 206"/>
          <p:cNvGrpSpPr/>
          <p:nvPr/>
        </p:nvGrpSpPr>
        <p:grpSpPr>
          <a:xfrm>
            <a:off x="3714744" y="3071810"/>
            <a:ext cx="2582863" cy="2239963"/>
            <a:chOff x="4214810" y="3071810"/>
            <a:chExt cx="2582863" cy="2239963"/>
          </a:xfrm>
        </p:grpSpPr>
        <p:sp>
          <p:nvSpPr>
            <p:cNvPr id="200" name="ZoneTexte 199"/>
            <p:cNvSpPr txBox="1"/>
            <p:nvPr/>
          </p:nvSpPr>
          <p:spPr>
            <a:xfrm>
              <a:off x="5500694" y="3071810"/>
              <a:ext cx="432000" cy="46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TN" sz="3200" dirty="0" smtClean="0">
                  <a:solidFill>
                    <a:srgbClr val="002060"/>
                  </a:solidFill>
                </a:rPr>
                <a:t> </a:t>
              </a:r>
              <a:r>
                <a:rPr lang="ar-TN" b="1" dirty="0" smtClean="0">
                  <a:solidFill>
                    <a:srgbClr val="002060"/>
                  </a:solidFill>
                </a:rPr>
                <a:t>1</a:t>
              </a:r>
              <a:endParaRPr lang="fr-FR" b="1" dirty="0">
                <a:solidFill>
                  <a:srgbClr val="FF0000"/>
                </a:solidFill>
              </a:endParaRPr>
            </a:p>
          </p:txBody>
        </p:sp>
        <p:grpSp>
          <p:nvGrpSpPr>
            <p:cNvPr id="4" name="Groupe 205"/>
            <p:cNvGrpSpPr/>
            <p:nvPr/>
          </p:nvGrpSpPr>
          <p:grpSpPr>
            <a:xfrm>
              <a:off x="4214810" y="3071810"/>
              <a:ext cx="2582863" cy="2239963"/>
              <a:chOff x="4632343" y="3071810"/>
              <a:chExt cx="2582863" cy="2239963"/>
            </a:xfrm>
          </p:grpSpPr>
          <p:grpSp>
            <p:nvGrpSpPr>
              <p:cNvPr id="5" name="Groupe 204"/>
              <p:cNvGrpSpPr/>
              <p:nvPr/>
            </p:nvGrpSpPr>
            <p:grpSpPr>
              <a:xfrm>
                <a:off x="4632343" y="3071810"/>
                <a:ext cx="2582863" cy="2239963"/>
                <a:chOff x="4632343" y="3071810"/>
                <a:chExt cx="2582863" cy="2239963"/>
              </a:xfrm>
            </p:grpSpPr>
            <p:grpSp>
              <p:nvGrpSpPr>
                <p:cNvPr id="6" name="Group 123"/>
                <p:cNvGrpSpPr>
                  <a:grpSpLocks/>
                </p:cNvGrpSpPr>
                <p:nvPr/>
              </p:nvGrpSpPr>
              <p:grpSpPr bwMode="auto">
                <a:xfrm>
                  <a:off x="4632343" y="3143248"/>
                  <a:ext cx="2582863" cy="2168525"/>
                  <a:chOff x="4444" y="5179"/>
                  <a:chExt cx="4069" cy="3415"/>
                </a:xfrm>
              </p:grpSpPr>
              <p:grpSp>
                <p:nvGrpSpPr>
                  <p:cNvPr id="7" name="Group 124"/>
                  <p:cNvGrpSpPr>
                    <a:grpSpLocks/>
                  </p:cNvGrpSpPr>
                  <p:nvPr/>
                </p:nvGrpSpPr>
                <p:grpSpPr bwMode="auto">
                  <a:xfrm>
                    <a:off x="4444" y="6606"/>
                    <a:ext cx="4069" cy="1988"/>
                    <a:chOff x="2843" y="4862"/>
                    <a:chExt cx="4069" cy="1988"/>
                  </a:xfrm>
                </p:grpSpPr>
                <p:grpSp>
                  <p:nvGrpSpPr>
                    <p:cNvPr id="8" name="Group 1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43" y="4862"/>
                      <a:ext cx="4069" cy="1988"/>
                      <a:chOff x="2843" y="4862"/>
                      <a:chExt cx="4069" cy="1988"/>
                    </a:xfrm>
                  </p:grpSpPr>
                  <p:sp>
                    <p:nvSpPr>
                      <p:cNvPr id="1150" name="AutoShape 126"/>
                      <p:cNvSpPr>
                        <a:spLocks noChangeArrowheads="1"/>
                      </p:cNvSpPr>
                      <p:nvPr/>
                    </p:nvSpPr>
                    <p:spPr bwMode="auto">
                      <a:xfrm rot="932781">
                        <a:off x="2843" y="4862"/>
                        <a:ext cx="4069" cy="1988"/>
                      </a:xfrm>
                      <a:prstGeom prst="cube">
                        <a:avLst>
                          <a:gd name="adj" fmla="val 69060"/>
                        </a:avLst>
                      </a:prstGeom>
                      <a:solidFill>
                        <a:srgbClr val="B2A1C7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fr-FR"/>
                      </a:p>
                    </p:txBody>
                  </p:sp>
                  <p:grpSp>
                    <p:nvGrpSpPr>
                      <p:cNvPr id="9" name="Group 127"/>
                      <p:cNvGrpSpPr>
                        <a:grpSpLocks/>
                      </p:cNvGrpSpPr>
                      <p:nvPr/>
                    </p:nvGrpSpPr>
                    <p:grpSpPr bwMode="auto">
                      <a:xfrm rot="-79889">
                        <a:off x="3473" y="5013"/>
                        <a:ext cx="2884" cy="1047"/>
                        <a:chOff x="2604" y="3262"/>
                        <a:chExt cx="2884" cy="1047"/>
                      </a:xfrm>
                    </p:grpSpPr>
                    <p:sp>
                      <p:nvSpPr>
                        <p:cNvPr id="1152" name="Oval 12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79791">
                          <a:off x="2604" y="3369"/>
                          <a:ext cx="2877" cy="940"/>
                        </a:xfrm>
                        <a:prstGeom prst="ellipse">
                          <a:avLst/>
                        </a:prstGeom>
                        <a:solidFill>
                          <a:srgbClr val="808080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fr-FR"/>
                        </a:p>
                      </p:txBody>
                    </p:sp>
                    <p:sp>
                      <p:nvSpPr>
                        <p:cNvPr id="1153" name="Oval 12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79791">
                          <a:off x="2611" y="3262"/>
                          <a:ext cx="2877" cy="940"/>
                        </a:xfrm>
                        <a:prstGeom prst="ellipse">
                          <a:avLst/>
                        </a:prstGeom>
                        <a:solidFill>
                          <a:srgbClr val="5A5A5A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fr-FR"/>
                        </a:p>
                      </p:txBody>
                    </p:sp>
                  </p:grpSp>
                </p:grpSp>
                <p:grpSp>
                  <p:nvGrpSpPr>
                    <p:cNvPr id="10" name="Group 1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667" y="6205"/>
                      <a:ext cx="353" cy="453"/>
                      <a:chOff x="7815" y="7129"/>
                      <a:chExt cx="353" cy="453"/>
                    </a:xfrm>
                  </p:grpSpPr>
                  <p:sp>
                    <p:nvSpPr>
                      <p:cNvPr id="1155" name="Oval 131" descr="blanc)"/>
                      <p:cNvSpPr>
                        <a:spLocks noChangeArrowheads="1"/>
                      </p:cNvSpPr>
                      <p:nvPr/>
                    </p:nvSpPr>
                    <p:spPr bwMode="auto">
                      <a:xfrm rot="306953">
                        <a:off x="7815" y="7129"/>
                        <a:ext cx="227" cy="453"/>
                      </a:xfrm>
                      <a:prstGeom prst="ellipse">
                        <a:avLst/>
                      </a:prstGeom>
                      <a:pattFill prst="dkDnDiag">
                        <a:fgClr>
                          <a:srgbClr val="000000"/>
                        </a:fgClr>
                        <a:bgClr>
                          <a:srgbClr val="FFFFFF"/>
                        </a:bgClr>
                      </a:patt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1156" name="AutoShape 132"/>
                      <p:cNvSpPr>
                        <a:spLocks noChangeArrowheads="1"/>
                      </p:cNvSpPr>
                      <p:nvPr/>
                    </p:nvSpPr>
                    <p:spPr bwMode="auto">
                      <a:xfrm rot="6013709">
                        <a:off x="7837" y="7218"/>
                        <a:ext cx="360" cy="302"/>
                      </a:xfrm>
                      <a:prstGeom prst="can">
                        <a:avLst>
                          <a:gd name="adj" fmla="val 29426"/>
                        </a:avLst>
                      </a:prstGeom>
                      <a:solidFill>
                        <a:srgbClr val="484329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fr-FR"/>
                      </a:p>
                    </p:txBody>
                  </p:sp>
                </p:grpSp>
              </p:grpSp>
              <p:grpSp>
                <p:nvGrpSpPr>
                  <p:cNvPr id="11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5768" y="5179"/>
                    <a:ext cx="1551" cy="2365"/>
                    <a:chOff x="9115" y="5742"/>
                    <a:chExt cx="1551" cy="2365"/>
                  </a:xfrm>
                </p:grpSpPr>
                <p:grpSp>
                  <p:nvGrpSpPr>
                    <p:cNvPr id="12" name="Group 1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115" y="5742"/>
                      <a:ext cx="1551" cy="2365"/>
                      <a:chOff x="9115" y="5742"/>
                      <a:chExt cx="1551" cy="2365"/>
                    </a:xfrm>
                  </p:grpSpPr>
                  <p:grpSp>
                    <p:nvGrpSpPr>
                      <p:cNvPr id="13" name="Group 13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115" y="5742"/>
                        <a:ext cx="1551" cy="2365"/>
                        <a:chOff x="9645" y="3365"/>
                        <a:chExt cx="1551" cy="2365"/>
                      </a:xfrm>
                    </p:grpSpPr>
                    <p:grpSp>
                      <p:nvGrpSpPr>
                        <p:cNvPr id="14" name="Group 13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9645" y="3365"/>
                          <a:ext cx="1551" cy="2365"/>
                          <a:chOff x="9645" y="3365"/>
                          <a:chExt cx="1551" cy="2365"/>
                        </a:xfrm>
                      </p:grpSpPr>
                      <p:grpSp>
                        <p:nvGrpSpPr>
                          <p:cNvPr id="15" name="Group 13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9645" y="3365"/>
                            <a:ext cx="1551" cy="2365"/>
                            <a:chOff x="9645" y="3365"/>
                            <a:chExt cx="1551" cy="2365"/>
                          </a:xfrm>
                        </p:grpSpPr>
                        <p:grpSp>
                          <p:nvGrpSpPr>
                            <p:cNvPr id="16" name="Group 13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 rot="41036">
                              <a:off x="9645" y="3365"/>
                              <a:ext cx="1551" cy="2365"/>
                              <a:chOff x="5513" y="3612"/>
                              <a:chExt cx="1551" cy="2365"/>
                            </a:xfrm>
                          </p:grpSpPr>
                          <p:grpSp>
                            <p:nvGrpSpPr>
                              <p:cNvPr id="17" name="Group 139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5513" y="3612"/>
                                <a:ext cx="1551" cy="2365"/>
                                <a:chOff x="5513" y="3612"/>
                                <a:chExt cx="1551" cy="2365"/>
                              </a:xfrm>
                            </p:grpSpPr>
                            <p:grpSp>
                              <p:nvGrpSpPr>
                                <p:cNvPr id="18" name="Group 140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5513" y="3612"/>
                                  <a:ext cx="1551" cy="2365"/>
                                  <a:chOff x="3937" y="2102"/>
                                  <a:chExt cx="1551" cy="2365"/>
                                </a:xfrm>
                              </p:grpSpPr>
                              <p:sp>
                                <p:nvSpPr>
                                  <p:cNvPr id="1165" name="Oval 14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5268" y="2102"/>
                                    <a:ext cx="57" cy="113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 vert="horz" wrap="square" lIns="91440" tIns="45720" rIns="91440" bIns="45720" numCol="1" anchor="t" anchorCtr="0" compatLnSpc="1">
                                    <a:prstTxWarp prst="textNoShape">
                                      <a:avLst/>
                                    </a:prstTxWarp>
                                  </a:bodyPr>
                                  <a:lstStyle/>
                                  <a:p>
                                    <a:endParaRPr lang="fr-FR"/>
                                  </a:p>
                                </p:txBody>
                              </p:sp>
                              <p:grpSp>
                                <p:nvGrpSpPr>
                                  <p:cNvPr id="19" name="Group 142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3937" y="2967"/>
                                    <a:ext cx="1551" cy="1500"/>
                                    <a:chOff x="4130" y="3452"/>
                                    <a:chExt cx="1664" cy="1205"/>
                                  </a:xfrm>
                                </p:grpSpPr>
                                <p:sp>
                                  <p:nvSpPr>
                                    <p:cNvPr id="1167" name="AutoShape 143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4130" y="3452"/>
                                      <a:ext cx="1664" cy="1191"/>
                                    </a:xfrm>
                                    <a:prstGeom prst="can">
                                      <a:avLst>
                                        <a:gd name="adj" fmla="val 21287"/>
                                      </a:avLst>
                                    </a:prstGeom>
                                    <a:solidFill>
                                      <a:srgbClr val="FFFFFF"/>
                                    </a:solidFill>
                                    <a:ln w="9525">
                                      <a:solidFill>
                                        <a:srgbClr val="000000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endParaRPr lang="fr-FR"/>
                                    </a:p>
                                  </p:txBody>
                                </p:sp>
                                <p:sp>
                                  <p:nvSpPr>
                                    <p:cNvPr id="1168" name="AutoShape 144" descr="Tirets horizontaux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4130" y="3863"/>
                                      <a:ext cx="1664" cy="794"/>
                                    </a:xfrm>
                                    <a:prstGeom prst="can">
                                      <a:avLst>
                                        <a:gd name="adj" fmla="val 14815"/>
                                      </a:avLst>
                                    </a:prstGeom>
                                    <a:pattFill prst="dashHorz">
                                      <a:fgClr>
                                        <a:srgbClr val="95B3D7"/>
                                      </a:fgClr>
                                      <a:bgClr>
                                        <a:srgbClr val="FFFFFF"/>
                                      </a:bgClr>
                                    </a:pattFill>
                                    <a:ln w="9525">
                                      <a:solidFill>
                                        <a:srgbClr val="000000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endParaRPr lang="fr-FR"/>
                                    </a:p>
                                  </p:txBody>
                                </p:sp>
                              </p:grpSp>
                              <p:grpSp>
                                <p:nvGrpSpPr>
                                  <p:cNvPr id="20" name="Group 145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4126" y="2717"/>
                                    <a:ext cx="180" cy="1587"/>
                                    <a:chOff x="8285" y="6277"/>
                                    <a:chExt cx="180" cy="1260"/>
                                  </a:xfrm>
                                </p:grpSpPr>
                                <p:sp>
                                  <p:nvSpPr>
                                    <p:cNvPr id="1170" name="AutoShape 146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8285" y="6277"/>
                                      <a:ext cx="180" cy="1260"/>
                                    </a:xfrm>
                                    <a:prstGeom prst="can">
                                      <a:avLst>
                                        <a:gd name="adj" fmla="val 71653"/>
                                      </a:avLst>
                                    </a:prstGeom>
                                    <a:solidFill>
                                      <a:srgbClr val="FFFFFF"/>
                                    </a:solidFill>
                                    <a:ln w="9525">
                                      <a:solidFill>
                                        <a:srgbClr val="000000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endParaRPr lang="fr-FR"/>
                                    </a:p>
                                  </p:txBody>
                                </p:sp>
                                <p:sp>
                                  <p:nvSpPr>
                                    <p:cNvPr id="1171" name="AutoShape 147" descr="20 %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8285" y="6637"/>
                                      <a:ext cx="180" cy="900"/>
                                    </a:xfrm>
                                    <a:prstGeom prst="can">
                                      <a:avLst>
                                        <a:gd name="adj" fmla="val 51181"/>
                                      </a:avLst>
                                    </a:prstGeom>
                                    <a:pattFill prst="pct20">
                                      <a:fgClr>
                                        <a:srgbClr val="000000"/>
                                      </a:fgClr>
                                      <a:bgClr>
                                        <a:srgbClr val="FFFFFF"/>
                                      </a:bgClr>
                                    </a:pattFill>
                                    <a:ln w="9525">
                                      <a:solidFill>
                                        <a:srgbClr val="000000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endParaRPr lang="fr-FR"/>
                                    </a:p>
                                  </p:txBody>
                                </p:sp>
                              </p:grpSp>
                              <p:grpSp>
                                <p:nvGrpSpPr>
                                  <p:cNvPr id="21" name="Group 148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4499" y="2765"/>
                                    <a:ext cx="180" cy="1587"/>
                                    <a:chOff x="8285" y="6277"/>
                                    <a:chExt cx="180" cy="1260"/>
                                  </a:xfrm>
                                </p:grpSpPr>
                                <p:sp>
                                  <p:nvSpPr>
                                    <p:cNvPr id="1173" name="AutoShape 149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8285" y="6277"/>
                                      <a:ext cx="180" cy="1260"/>
                                    </a:xfrm>
                                    <a:prstGeom prst="can">
                                      <a:avLst>
                                        <a:gd name="adj" fmla="val 71653"/>
                                      </a:avLst>
                                    </a:prstGeom>
                                    <a:solidFill>
                                      <a:srgbClr val="FFFFFF"/>
                                    </a:solidFill>
                                    <a:ln w="9525">
                                      <a:solidFill>
                                        <a:srgbClr val="000000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endParaRPr lang="fr-FR"/>
                                    </a:p>
                                  </p:txBody>
                                </p:sp>
                                <p:sp>
                                  <p:nvSpPr>
                                    <p:cNvPr id="1174" name="AutoShape 150" descr="20 %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8285" y="6637"/>
                                      <a:ext cx="180" cy="900"/>
                                    </a:xfrm>
                                    <a:prstGeom prst="can">
                                      <a:avLst>
                                        <a:gd name="adj" fmla="val 51181"/>
                                      </a:avLst>
                                    </a:prstGeom>
                                    <a:pattFill prst="pct20">
                                      <a:fgClr>
                                        <a:srgbClr val="000000"/>
                                      </a:fgClr>
                                      <a:bgClr>
                                        <a:srgbClr val="FFFFFF"/>
                                      </a:bgClr>
                                    </a:pattFill>
                                    <a:ln w="9525">
                                      <a:solidFill>
                                        <a:srgbClr val="000000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endParaRPr lang="fr-FR"/>
                                    </a:p>
                                  </p:txBody>
                                </p:sp>
                              </p:grpSp>
                              <p:grpSp>
                                <p:nvGrpSpPr>
                                  <p:cNvPr id="22" name="Group 151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4866" y="2765"/>
                                    <a:ext cx="180" cy="1587"/>
                                    <a:chOff x="8285" y="6277"/>
                                    <a:chExt cx="180" cy="1260"/>
                                  </a:xfrm>
                                </p:grpSpPr>
                                <p:sp>
                                  <p:nvSpPr>
                                    <p:cNvPr id="1176" name="AutoShape 152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8285" y="6277"/>
                                      <a:ext cx="180" cy="1260"/>
                                    </a:xfrm>
                                    <a:prstGeom prst="can">
                                      <a:avLst>
                                        <a:gd name="adj" fmla="val 71653"/>
                                      </a:avLst>
                                    </a:prstGeom>
                                    <a:solidFill>
                                      <a:srgbClr val="FFFFFF"/>
                                    </a:solidFill>
                                    <a:ln w="9525">
                                      <a:solidFill>
                                        <a:srgbClr val="000000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endParaRPr lang="fr-FR"/>
                                    </a:p>
                                  </p:txBody>
                                </p:sp>
                                <p:sp>
                                  <p:nvSpPr>
                                    <p:cNvPr id="1177" name="AutoShape 153" descr="20 %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8285" y="6637"/>
                                      <a:ext cx="180" cy="900"/>
                                    </a:xfrm>
                                    <a:prstGeom prst="can">
                                      <a:avLst>
                                        <a:gd name="adj" fmla="val 51181"/>
                                      </a:avLst>
                                    </a:prstGeom>
                                    <a:pattFill prst="pct20">
                                      <a:fgClr>
                                        <a:srgbClr val="000000"/>
                                      </a:fgClr>
                                      <a:bgClr>
                                        <a:srgbClr val="FFFFFF"/>
                                      </a:bgClr>
                                    </a:pattFill>
                                    <a:ln w="9525">
                                      <a:solidFill>
                                        <a:srgbClr val="000000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endParaRPr lang="fr-FR"/>
                                    </a:p>
                                  </p:txBody>
                                </p:sp>
                              </p:grpSp>
                              <p:grpSp>
                                <p:nvGrpSpPr>
                                  <p:cNvPr id="23" name="Group 154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5268" y="2210"/>
                                    <a:ext cx="57" cy="2202"/>
                                    <a:chOff x="5500" y="2446"/>
                                    <a:chExt cx="57" cy="2202"/>
                                  </a:xfrm>
                                </p:grpSpPr>
                                <p:sp>
                                  <p:nvSpPr>
                                    <p:cNvPr id="1179" name="AutoShape 155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 rot="5400000">
                                      <a:off x="4509" y="3437"/>
                                      <a:ext cx="2039" cy="57"/>
                                    </a:xfrm>
                                    <a:prstGeom prst="homePlate">
                                      <a:avLst>
                                        <a:gd name="adj" fmla="val 310189"/>
                                      </a:avLst>
                                    </a:prstGeom>
                                    <a:solidFill>
                                      <a:srgbClr val="FFFFFF"/>
                                    </a:solidFill>
                                    <a:ln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endParaRPr lang="fr-FR"/>
                                    </a:p>
                                  </p:txBody>
                                </p:sp>
                                <p:sp>
                                  <p:nvSpPr>
                                    <p:cNvPr id="1180" name="AutoShape 156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 rot="5400000">
                                      <a:off x="4933" y="4024"/>
                                      <a:ext cx="1191" cy="57"/>
                                    </a:xfrm>
                                    <a:prstGeom prst="homePlate">
                                      <a:avLst>
                                        <a:gd name="adj" fmla="val 25151"/>
                                      </a:avLst>
                                    </a:prstGeom>
                                    <a:solidFill>
                                      <a:srgbClr val="FF0000"/>
                                    </a:solidFill>
                                    <a:ln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endParaRPr lang="fr-FR"/>
                                    </a:p>
                                  </p:txBody>
                                </p:sp>
                              </p:grpSp>
                            </p:grpSp>
                            <p:cxnSp>
                              <p:nvCxnSpPr>
                                <p:cNvPr id="1181" name="AutoShape 157"/>
                                <p:cNvCxnSpPr>
                                  <a:cxnSpLocks noChangeShapeType="1"/>
                                </p:cNvCxnSpPr>
                                <p:nvPr/>
                              </p:nvCxnSpPr>
                              <p:spPr bwMode="auto">
                                <a:xfrm>
                                  <a:off x="5707" y="5124"/>
                                  <a:ext cx="219" cy="12"/>
                                </a:xfrm>
                                <a:prstGeom prst="straightConnector1">
                                  <a:avLst/>
                                </a:prstGeom>
                                <a:noFill/>
                                <a:ln w="9525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</p:cxnSp>
                          </p:grpSp>
                          <p:cxnSp>
                            <p:nvCxnSpPr>
                              <p:cNvPr id="1182" name="AutoShape 158"/>
                              <p:cNvCxnSpPr>
                                <a:cxnSpLocks noChangeShapeType="1"/>
                              </p:cNvCxnSpPr>
                              <p:nvPr/>
                            </p:nvCxnSpPr>
                            <p:spPr bwMode="auto">
                              <a:xfrm>
                                <a:off x="6031" y="5136"/>
                                <a:ext cx="219" cy="0"/>
                              </a:xfrm>
                              <a:prstGeom prst="straightConnector1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</p:cxnSp>
                        </p:grpSp>
                        <p:cxnSp>
                          <p:nvCxnSpPr>
                            <p:cNvPr id="1183" name="AutoShape 15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41036">
                              <a:off x="10554" y="4531"/>
                              <a:ext cx="219" cy="0"/>
                            </a:xfrm>
                            <a:prstGeom prst="straightConnector1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</p:cxnSp>
                      </p:grpSp>
                      <p:cxnSp>
                        <p:nvCxnSpPr>
                          <p:cNvPr id="1184" name="AutoShape 160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rot="41036">
                            <a:off x="10170" y="4543"/>
                            <a:ext cx="219" cy="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</p:cxnSp>
                    </p:grpSp>
                    <p:cxnSp>
                      <p:nvCxnSpPr>
                        <p:cNvPr id="1185" name="AutoShape 16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9798" y="4478"/>
                          <a:ext cx="219" cy="18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</p:grpSp>
                  <p:cxnSp>
                    <p:nvCxnSpPr>
                      <p:cNvPr id="1186" name="AutoShape 16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41036">
                        <a:off x="10026" y="7267"/>
                        <a:ext cx="219" cy="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cxnSp>
                  <p:nvCxnSpPr>
                    <p:cNvPr id="1187" name="AutoShape 163"/>
                    <p:cNvCxnSpPr>
                      <a:cxnSpLocks noChangeShapeType="1"/>
                    </p:cNvCxnSpPr>
                    <p:nvPr/>
                  </p:nvCxnSpPr>
                  <p:spPr bwMode="auto">
                    <a:xfrm rot="41036" flipV="1">
                      <a:off x="10425" y="7247"/>
                      <a:ext cx="113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</p:grpSp>
            </p:grpSp>
            <p:sp>
              <p:nvSpPr>
                <p:cNvPr id="201" name="ZoneTexte 200"/>
                <p:cNvSpPr txBox="1"/>
                <p:nvPr/>
              </p:nvSpPr>
              <p:spPr>
                <a:xfrm>
                  <a:off x="5715008" y="3071810"/>
                  <a:ext cx="4320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ar-TN" sz="3200" dirty="0" smtClean="0">
                      <a:solidFill>
                        <a:srgbClr val="002060"/>
                      </a:solidFill>
                    </a:rPr>
                    <a:t> </a:t>
                  </a:r>
                  <a:r>
                    <a:rPr lang="ar-TN" b="1" dirty="0" smtClean="0">
                      <a:solidFill>
                        <a:srgbClr val="002060"/>
                      </a:solidFill>
                    </a:rPr>
                    <a:t>2</a:t>
                  </a:r>
                  <a:endParaRPr lang="fr-FR" b="1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202" name="ZoneTexte 201"/>
              <p:cNvSpPr txBox="1"/>
              <p:nvPr/>
            </p:nvSpPr>
            <p:spPr>
              <a:xfrm>
                <a:off x="5500694" y="3071810"/>
                <a:ext cx="43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TN" sz="3200" dirty="0" smtClean="0">
                    <a:solidFill>
                      <a:srgbClr val="002060"/>
                    </a:solidFill>
                  </a:rPr>
                  <a:t> </a:t>
                </a:r>
                <a:r>
                  <a:rPr lang="ar-TN" b="1" dirty="0" smtClean="0">
                    <a:solidFill>
                      <a:srgbClr val="002060"/>
                    </a:solidFill>
                  </a:rPr>
                  <a:t>3</a:t>
                </a:r>
                <a:endParaRPr lang="fr-FR" b="1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203" name="ZoneTexte 202"/>
          <p:cNvSpPr txBox="1"/>
          <p:nvPr/>
        </p:nvSpPr>
        <p:spPr>
          <a:xfrm>
            <a:off x="5857884" y="3000372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3200" dirty="0" smtClean="0">
                <a:solidFill>
                  <a:srgbClr val="002060"/>
                </a:solidFill>
              </a:rPr>
              <a:t> </a:t>
            </a:r>
            <a:r>
              <a:rPr lang="ar-TN" b="1" dirty="0" smtClean="0">
                <a:solidFill>
                  <a:srgbClr val="002060"/>
                </a:solidFill>
              </a:rPr>
              <a:t>مــحــرار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04" name="ZoneTexte 203"/>
          <p:cNvSpPr txBox="1"/>
          <p:nvPr/>
        </p:nvSpPr>
        <p:spPr>
          <a:xfrm>
            <a:off x="6715140" y="4357694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3200" dirty="0" smtClean="0">
                <a:solidFill>
                  <a:srgbClr val="002060"/>
                </a:solidFill>
              </a:rPr>
              <a:t> </a:t>
            </a:r>
            <a:r>
              <a:rPr lang="ar-TN" b="1" dirty="0" smtClean="0">
                <a:solidFill>
                  <a:srgbClr val="002060"/>
                </a:solidFill>
              </a:rPr>
              <a:t>سخّان كهربائي</a:t>
            </a:r>
            <a:endParaRPr lang="fr-FR" b="1" dirty="0">
              <a:solidFill>
                <a:srgbClr val="FF0000"/>
              </a:solidFill>
            </a:endParaRPr>
          </a:p>
        </p:txBody>
      </p:sp>
      <p:grpSp>
        <p:nvGrpSpPr>
          <p:cNvPr id="24" name="Groupe 69"/>
          <p:cNvGrpSpPr/>
          <p:nvPr/>
        </p:nvGrpSpPr>
        <p:grpSpPr>
          <a:xfrm>
            <a:off x="2000232" y="3214686"/>
            <a:ext cx="525462" cy="1517654"/>
            <a:chOff x="2000232" y="3214686"/>
            <a:chExt cx="525462" cy="1517654"/>
          </a:xfrm>
        </p:grpSpPr>
        <p:grpSp>
          <p:nvGrpSpPr>
            <p:cNvPr id="25" name="Group 165"/>
            <p:cNvGrpSpPr>
              <a:grpSpLocks/>
            </p:cNvGrpSpPr>
            <p:nvPr/>
          </p:nvGrpSpPr>
          <p:grpSpPr bwMode="auto">
            <a:xfrm>
              <a:off x="2000232" y="3714752"/>
              <a:ext cx="525462" cy="1017588"/>
              <a:chOff x="10228" y="5650"/>
              <a:chExt cx="828" cy="1603"/>
            </a:xfrm>
          </p:grpSpPr>
          <p:grpSp>
            <p:nvGrpSpPr>
              <p:cNvPr id="26" name="Group 166"/>
              <p:cNvGrpSpPr>
                <a:grpSpLocks/>
              </p:cNvGrpSpPr>
              <p:nvPr/>
            </p:nvGrpSpPr>
            <p:grpSpPr bwMode="auto">
              <a:xfrm>
                <a:off x="10228" y="5650"/>
                <a:ext cx="828" cy="1603"/>
                <a:chOff x="9468" y="5834"/>
                <a:chExt cx="828" cy="1603"/>
              </a:xfrm>
            </p:grpSpPr>
            <p:sp>
              <p:nvSpPr>
                <p:cNvPr id="1191" name="AutoShape 167"/>
                <p:cNvSpPr>
                  <a:spLocks noChangeArrowheads="1"/>
                </p:cNvSpPr>
                <p:nvPr/>
              </p:nvSpPr>
              <p:spPr bwMode="auto">
                <a:xfrm>
                  <a:off x="9468" y="6190"/>
                  <a:ext cx="828" cy="1247"/>
                </a:xfrm>
                <a:prstGeom prst="can">
                  <a:avLst>
                    <a:gd name="adj" fmla="val 15416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grpSp>
              <p:nvGrpSpPr>
                <p:cNvPr id="27" name="Group 168"/>
                <p:cNvGrpSpPr>
                  <a:grpSpLocks/>
                </p:cNvGrpSpPr>
                <p:nvPr/>
              </p:nvGrpSpPr>
              <p:grpSpPr bwMode="auto">
                <a:xfrm rot="41036">
                  <a:off x="9815" y="5834"/>
                  <a:ext cx="180" cy="1587"/>
                  <a:chOff x="8285" y="6277"/>
                  <a:chExt cx="180" cy="1260"/>
                </a:xfrm>
              </p:grpSpPr>
              <p:sp>
                <p:nvSpPr>
                  <p:cNvPr id="1193" name="AutoShape 169"/>
                  <p:cNvSpPr>
                    <a:spLocks noChangeArrowheads="1"/>
                  </p:cNvSpPr>
                  <p:nvPr/>
                </p:nvSpPr>
                <p:spPr bwMode="auto">
                  <a:xfrm>
                    <a:off x="8285" y="6277"/>
                    <a:ext cx="180" cy="1260"/>
                  </a:xfrm>
                  <a:prstGeom prst="can">
                    <a:avLst>
                      <a:gd name="adj" fmla="val 71653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194" name="AutoShape 170" descr="20 %"/>
                  <p:cNvSpPr>
                    <a:spLocks noChangeArrowheads="1"/>
                  </p:cNvSpPr>
                  <p:nvPr/>
                </p:nvSpPr>
                <p:spPr bwMode="auto">
                  <a:xfrm>
                    <a:off x="8285" y="6637"/>
                    <a:ext cx="180" cy="900"/>
                  </a:xfrm>
                  <a:prstGeom prst="can">
                    <a:avLst>
                      <a:gd name="adj" fmla="val 51181"/>
                    </a:avLst>
                  </a:prstGeom>
                  <a:pattFill prst="pct20">
                    <a:fgClr>
                      <a:srgbClr val="0000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</p:grpSp>
            <p:sp>
              <p:nvSpPr>
                <p:cNvPr id="1195" name="AutoShape 171" descr="Sphères"/>
                <p:cNvSpPr>
                  <a:spLocks noChangeArrowheads="1"/>
                </p:cNvSpPr>
                <p:nvPr/>
              </p:nvSpPr>
              <p:spPr bwMode="auto">
                <a:xfrm>
                  <a:off x="9468" y="6780"/>
                  <a:ext cx="828" cy="641"/>
                </a:xfrm>
                <a:prstGeom prst="can">
                  <a:avLst>
                    <a:gd name="adj" fmla="val 10236"/>
                  </a:avLst>
                </a:prstGeom>
                <a:pattFill prst="sphere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cxnSp>
            <p:nvCxnSpPr>
              <p:cNvPr id="1196" name="AutoShape 172"/>
              <p:cNvCxnSpPr>
                <a:cxnSpLocks noChangeShapeType="1"/>
              </p:cNvCxnSpPr>
              <p:nvPr/>
            </p:nvCxnSpPr>
            <p:spPr bwMode="auto">
              <a:xfrm rot="41036">
                <a:off x="10580" y="6128"/>
                <a:ext cx="17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217" name="ZoneTexte 216"/>
            <p:cNvSpPr txBox="1"/>
            <p:nvPr/>
          </p:nvSpPr>
          <p:spPr>
            <a:xfrm>
              <a:off x="2071670" y="3214686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TN" sz="3200" dirty="0" smtClean="0">
                  <a:solidFill>
                    <a:srgbClr val="002060"/>
                  </a:solidFill>
                </a:rPr>
                <a:t> </a:t>
              </a:r>
              <a:r>
                <a:rPr lang="ar-TN" b="1" dirty="0" smtClean="0">
                  <a:solidFill>
                    <a:srgbClr val="002060"/>
                  </a:solidFill>
                </a:rPr>
                <a:t>4</a:t>
              </a:r>
              <a:endParaRPr lang="fr-FR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18" name="ZoneTexte 217"/>
          <p:cNvSpPr txBox="1"/>
          <p:nvPr/>
        </p:nvSpPr>
        <p:spPr>
          <a:xfrm>
            <a:off x="6000760" y="371475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3200" dirty="0" smtClean="0">
                <a:solidFill>
                  <a:srgbClr val="002060"/>
                </a:solidFill>
              </a:rPr>
              <a:t> </a:t>
            </a:r>
            <a:r>
              <a:rPr lang="ar-TN" b="1" dirty="0" smtClean="0">
                <a:solidFill>
                  <a:srgbClr val="002060"/>
                </a:solidFill>
              </a:rPr>
              <a:t>حمّام ماري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19" name="ZoneTexte 218"/>
          <p:cNvSpPr txBox="1"/>
          <p:nvPr/>
        </p:nvSpPr>
        <p:spPr>
          <a:xfrm>
            <a:off x="1000100" y="434555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b="1" dirty="0" smtClean="0">
                <a:solidFill>
                  <a:srgbClr val="002060"/>
                </a:solidFill>
              </a:rPr>
              <a:t>ثلج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20" name="Flèche gauche 219"/>
          <p:cNvSpPr/>
          <p:nvPr/>
        </p:nvSpPr>
        <p:spPr>
          <a:xfrm>
            <a:off x="5500694" y="3357562"/>
            <a:ext cx="500066" cy="108000"/>
          </a:xfrm>
          <a:prstGeom prst="leftArrow">
            <a:avLst/>
          </a:prstGeom>
          <a:solidFill>
            <a:srgbClr val="0000CC"/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Flèche gauche 65"/>
          <p:cNvSpPr/>
          <p:nvPr/>
        </p:nvSpPr>
        <p:spPr>
          <a:xfrm>
            <a:off x="5500694" y="4035380"/>
            <a:ext cx="500066" cy="108000"/>
          </a:xfrm>
          <a:prstGeom prst="leftArrow">
            <a:avLst/>
          </a:prstGeom>
          <a:solidFill>
            <a:srgbClr val="0000CC"/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Flèche gauche 66"/>
          <p:cNvSpPr/>
          <p:nvPr/>
        </p:nvSpPr>
        <p:spPr>
          <a:xfrm>
            <a:off x="6215074" y="4714884"/>
            <a:ext cx="500066" cy="108000"/>
          </a:xfrm>
          <a:prstGeom prst="leftArrow">
            <a:avLst/>
          </a:prstGeom>
          <a:solidFill>
            <a:srgbClr val="0000CC"/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Flèche gauche 67"/>
          <p:cNvSpPr/>
          <p:nvPr/>
        </p:nvSpPr>
        <p:spPr>
          <a:xfrm flipH="1">
            <a:off x="1643042" y="4464008"/>
            <a:ext cx="500066" cy="108000"/>
          </a:xfrm>
          <a:prstGeom prst="leftArrow">
            <a:avLst/>
          </a:prstGeom>
          <a:solidFill>
            <a:srgbClr val="0000CC"/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ZoneTexte 68"/>
          <p:cNvSpPr txBox="1"/>
          <p:nvPr/>
        </p:nvSpPr>
        <p:spPr>
          <a:xfrm>
            <a:off x="1142976" y="5987497"/>
            <a:ext cx="6956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3200" dirty="0" smtClean="0">
                <a:solidFill>
                  <a:srgbClr val="002060"/>
                </a:solidFill>
              </a:rPr>
              <a:t> </a:t>
            </a:r>
            <a:r>
              <a:rPr lang="ar-TN" sz="3200" dirty="0" smtClean="0">
                <a:solidFill>
                  <a:srgbClr val="005024"/>
                </a:solidFill>
              </a:rPr>
              <a:t>تجارب لدراسة تأثير اللّعاب على النّشا خارج الجسم</a:t>
            </a:r>
            <a:endParaRPr lang="fr-FR" sz="3200" dirty="0">
              <a:solidFill>
                <a:srgbClr val="00502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9" grpId="0"/>
      <p:bldP spid="203" grpId="0"/>
      <p:bldP spid="204" grpId="0"/>
      <p:bldP spid="218" grpId="0"/>
      <p:bldP spid="219" grpId="0"/>
      <p:bldP spid="220" grpId="0" animBg="1"/>
      <p:bldP spid="66" grpId="0" animBg="1"/>
      <p:bldP spid="67" grpId="0" animBg="1"/>
      <p:bldP spid="68" grpId="0" animBg="1"/>
      <p:bldP spid="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71472" y="500042"/>
          <a:ext cx="7929618" cy="628654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69804"/>
                <a:gridCol w="769804"/>
                <a:gridCol w="769804"/>
                <a:gridCol w="769804"/>
                <a:gridCol w="769804"/>
                <a:gridCol w="769804"/>
                <a:gridCol w="769804"/>
                <a:gridCol w="769804"/>
                <a:gridCol w="885593"/>
                <a:gridCol w="885593"/>
              </a:tblGrid>
              <a:tr h="500066">
                <a:tc gridSpan="2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14380">
                <a:tc gridSpan="2">
                  <a:txBody>
                    <a:bodyPr/>
                    <a:lstStyle/>
                    <a:p>
                      <a:pPr algn="ctr"/>
                      <a:endParaRPr lang="fr-FR" sz="16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6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6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endParaRPr lang="fr-F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b="1" dirty="0">
                        <a:latin typeface="Arial" pitchFamily="34" charset="0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rtl="1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28000">
                <a:tc>
                  <a:txBody>
                    <a:bodyPr/>
                    <a:lstStyle/>
                    <a:p>
                      <a:pPr algn="ctr" rtl="1"/>
                      <a:endParaRPr lang="fr-FR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66">
                            <a:tint val="66000"/>
                            <a:satMod val="160000"/>
                          </a:srgbClr>
                        </a:gs>
                        <a:gs pos="50000">
                          <a:srgbClr val="FF0066">
                            <a:tint val="44500"/>
                            <a:satMod val="160000"/>
                          </a:srgbClr>
                        </a:gs>
                        <a:gs pos="100000">
                          <a:srgbClr val="FF0066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TN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 rtl="1"/>
                      <a:r>
                        <a:rPr lang="ar-TN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fr-FR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66">
                            <a:tint val="66000"/>
                            <a:satMod val="160000"/>
                          </a:srgbClr>
                        </a:gs>
                        <a:gs pos="50000">
                          <a:srgbClr val="FF0066">
                            <a:tint val="44500"/>
                            <a:satMod val="160000"/>
                          </a:srgbClr>
                        </a:gs>
                        <a:gs pos="100000">
                          <a:srgbClr val="FF0066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FF00">
                            <a:tint val="66000"/>
                            <a:satMod val="160000"/>
                          </a:srgbClr>
                        </a:gs>
                        <a:gs pos="50000">
                          <a:srgbClr val="00FF00">
                            <a:tint val="44500"/>
                            <a:satMod val="160000"/>
                          </a:srgbClr>
                        </a:gs>
                        <a:gs pos="100000">
                          <a:srgbClr val="00FF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TN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 rtl="1"/>
                      <a:r>
                        <a:rPr lang="ar-TN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fr-FR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FF00">
                            <a:tint val="66000"/>
                            <a:satMod val="160000"/>
                          </a:srgbClr>
                        </a:gs>
                        <a:gs pos="50000">
                          <a:srgbClr val="00FF00">
                            <a:tint val="44500"/>
                            <a:satMod val="160000"/>
                          </a:srgbClr>
                        </a:gs>
                        <a:gs pos="100000">
                          <a:srgbClr val="00FF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endParaRPr lang="fr-FR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334285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FF0066">
                            <a:tint val="66000"/>
                            <a:satMod val="160000"/>
                          </a:srgbClr>
                        </a:gs>
                        <a:gs pos="50000">
                          <a:srgbClr val="FF0066">
                            <a:tint val="44500"/>
                            <a:satMod val="160000"/>
                          </a:srgbClr>
                        </a:gs>
                        <a:gs pos="100000">
                          <a:srgbClr val="FF0066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FF0066">
                            <a:tint val="66000"/>
                            <a:satMod val="160000"/>
                          </a:srgbClr>
                        </a:gs>
                        <a:gs pos="50000">
                          <a:srgbClr val="FF0066">
                            <a:tint val="44500"/>
                            <a:satMod val="160000"/>
                          </a:srgbClr>
                        </a:gs>
                        <a:gs pos="100000">
                          <a:srgbClr val="FF0066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00FF00">
                            <a:tint val="66000"/>
                            <a:satMod val="160000"/>
                          </a:srgbClr>
                        </a:gs>
                        <a:gs pos="50000">
                          <a:srgbClr val="00FF00">
                            <a:tint val="44500"/>
                            <a:satMod val="160000"/>
                          </a:srgbClr>
                        </a:gs>
                        <a:gs pos="100000">
                          <a:srgbClr val="00FF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ar-TN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ar-TN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ar-TN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00FF00">
                            <a:tint val="66000"/>
                            <a:satMod val="160000"/>
                          </a:srgbClr>
                        </a:gs>
                        <a:gs pos="50000">
                          <a:srgbClr val="00FF00">
                            <a:tint val="44500"/>
                            <a:satMod val="160000"/>
                          </a:srgbClr>
                        </a:gs>
                        <a:gs pos="100000">
                          <a:srgbClr val="00FF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34285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0066">
                            <a:tint val="66000"/>
                            <a:satMod val="160000"/>
                          </a:srgbClr>
                        </a:gs>
                        <a:gs pos="50000">
                          <a:srgbClr val="FF0066">
                            <a:tint val="44500"/>
                            <a:satMod val="160000"/>
                          </a:srgbClr>
                        </a:gs>
                        <a:gs pos="100000">
                          <a:srgbClr val="FF0066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0066">
                            <a:tint val="66000"/>
                            <a:satMod val="160000"/>
                          </a:srgbClr>
                        </a:gs>
                        <a:gs pos="50000">
                          <a:srgbClr val="FF0066">
                            <a:tint val="44500"/>
                            <a:satMod val="160000"/>
                          </a:srgbClr>
                        </a:gs>
                        <a:gs pos="100000">
                          <a:srgbClr val="FF0066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00FF00">
                            <a:tint val="66000"/>
                            <a:satMod val="160000"/>
                          </a:srgbClr>
                        </a:gs>
                        <a:gs pos="50000">
                          <a:srgbClr val="00FF00">
                            <a:tint val="44500"/>
                            <a:satMod val="160000"/>
                          </a:srgbClr>
                        </a:gs>
                        <a:gs pos="100000">
                          <a:srgbClr val="00FF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00FF00">
                            <a:tint val="66000"/>
                            <a:satMod val="160000"/>
                          </a:srgbClr>
                        </a:gs>
                        <a:gs pos="50000">
                          <a:srgbClr val="00FF00">
                            <a:tint val="44500"/>
                            <a:satMod val="160000"/>
                          </a:srgbClr>
                        </a:gs>
                        <a:gs pos="100000">
                          <a:srgbClr val="00FF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b="1" dirty="0"/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204688"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738776" y="1142984"/>
            <a:ext cx="1764000" cy="357190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TN" b="1" dirty="0" smtClean="0">
                <a:solidFill>
                  <a:srgbClr val="002060"/>
                </a:solidFill>
                <a:latin typeface="Arial" pitchFamily="34" charset="0"/>
              </a:rPr>
              <a:t>محتوى الأنبوب</a:t>
            </a:r>
            <a:endParaRPr lang="fr-FR" b="1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239140" y="1071546"/>
            <a:ext cx="1476000" cy="57150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TN" sz="1600" b="1" dirty="0" smtClean="0">
                <a:solidFill>
                  <a:srgbClr val="002060"/>
                </a:solidFill>
              </a:rPr>
              <a:t>5 مل مطبوخ النّشا + 1 مل لعاب</a:t>
            </a:r>
            <a:endParaRPr lang="fr-FR" sz="1600" b="1" dirty="0">
              <a:solidFill>
                <a:srgbClr val="002060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667504" y="1071546"/>
            <a:ext cx="1476000" cy="57150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TN" sz="1600" b="1" dirty="0" smtClean="0">
                <a:solidFill>
                  <a:srgbClr val="002060"/>
                </a:solidFill>
              </a:rPr>
              <a:t>5 مل مطبوخ النّشا + 1 مل ماء مقطّر</a:t>
            </a:r>
            <a:endParaRPr lang="fr-FR" sz="1600" b="1" dirty="0">
              <a:solidFill>
                <a:srgbClr val="002060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143108" y="1071546"/>
            <a:ext cx="1476000" cy="57150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13500000" scaled="1"/>
            <a:tileRect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ar-TN" sz="1600" b="1" dirty="0" smtClean="0">
                <a:solidFill>
                  <a:srgbClr val="002060"/>
                </a:solidFill>
              </a:rPr>
              <a:t>5 مل ماء مقطّر    + 1 مل لعاب</a:t>
            </a:r>
            <a:endParaRPr lang="fr-FR" sz="1600" b="1" dirty="0" smtClean="0">
              <a:solidFill>
                <a:srgbClr val="002060"/>
              </a:solidFill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95670" y="1071546"/>
            <a:ext cx="1476000" cy="57150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TN" sz="1600" b="1" dirty="0" smtClean="0">
                <a:solidFill>
                  <a:srgbClr val="002060"/>
                </a:solidFill>
              </a:rPr>
              <a:t>5 مل مطبوخ النّشا + 1 مل لعاب</a:t>
            </a:r>
            <a:endParaRPr lang="fr-FR" sz="1600" b="1" dirty="0">
              <a:solidFill>
                <a:srgbClr val="00206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14942" y="2143116"/>
            <a:ext cx="756000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TN" sz="1600" dirty="0" smtClean="0">
                <a:solidFill>
                  <a:srgbClr val="002060"/>
                </a:solidFill>
              </a:rPr>
              <a:t>الزّمن 0</a:t>
            </a:r>
          </a:p>
          <a:p>
            <a:pPr algn="ctr" rtl="1"/>
            <a:r>
              <a:rPr lang="ar-TN" sz="1600" dirty="0" smtClean="0">
                <a:solidFill>
                  <a:srgbClr val="002060"/>
                </a:solidFill>
              </a:rPr>
              <a:t>+     15دق</a:t>
            </a:r>
            <a:endParaRPr lang="fr-FR" sz="1600" dirty="0">
              <a:solidFill>
                <a:srgbClr val="00206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673124" y="2136934"/>
            <a:ext cx="756000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TN" sz="1600" dirty="0" smtClean="0">
                <a:solidFill>
                  <a:srgbClr val="002060"/>
                </a:solidFill>
              </a:rPr>
              <a:t>الزّمن 0</a:t>
            </a:r>
          </a:p>
          <a:p>
            <a:pPr algn="ctr" rtl="1"/>
            <a:r>
              <a:rPr lang="ar-TN" sz="1600" dirty="0" smtClean="0">
                <a:solidFill>
                  <a:srgbClr val="002060"/>
                </a:solidFill>
              </a:rPr>
              <a:t>+     15دق</a:t>
            </a:r>
            <a:endParaRPr lang="fr-FR" sz="1600" dirty="0">
              <a:solidFill>
                <a:srgbClr val="00206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143108" y="2143116"/>
            <a:ext cx="756000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TN" sz="1600" dirty="0" smtClean="0">
                <a:solidFill>
                  <a:srgbClr val="002060"/>
                </a:solidFill>
              </a:rPr>
              <a:t>الزّمن 0</a:t>
            </a:r>
          </a:p>
          <a:p>
            <a:pPr algn="ctr" rtl="1"/>
            <a:r>
              <a:rPr lang="ar-TN" sz="1600" dirty="0" smtClean="0">
                <a:solidFill>
                  <a:srgbClr val="002060"/>
                </a:solidFill>
              </a:rPr>
              <a:t>+     15دق</a:t>
            </a:r>
            <a:endParaRPr lang="fr-FR" sz="1600" dirty="0">
              <a:solidFill>
                <a:srgbClr val="002060"/>
              </a:solidFill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571472" y="2143116"/>
            <a:ext cx="756000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TN" sz="1600" dirty="0" smtClean="0">
                <a:solidFill>
                  <a:srgbClr val="002060"/>
                </a:solidFill>
              </a:rPr>
              <a:t>الزّمن 0</a:t>
            </a:r>
          </a:p>
          <a:p>
            <a:pPr algn="ctr" rtl="1"/>
            <a:r>
              <a:rPr lang="ar-TN" sz="1600" dirty="0" smtClean="0">
                <a:solidFill>
                  <a:srgbClr val="002060"/>
                </a:solidFill>
              </a:rPr>
              <a:t>+     15دق</a:t>
            </a:r>
            <a:endParaRPr lang="fr-FR" sz="1600" dirty="0">
              <a:solidFill>
                <a:srgbClr val="002060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6000760" y="2143116"/>
            <a:ext cx="756000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/>
            <a:endParaRPr lang="ar-TN" sz="1600" dirty="0" smtClean="0">
              <a:solidFill>
                <a:srgbClr val="002060"/>
              </a:solidFill>
            </a:endParaRPr>
          </a:p>
          <a:p>
            <a:pPr algn="ctr" rtl="1"/>
            <a:r>
              <a:rPr lang="ar-TN" sz="1600" dirty="0" smtClean="0">
                <a:solidFill>
                  <a:srgbClr val="002060"/>
                </a:solidFill>
              </a:rPr>
              <a:t>الزّمن 0</a:t>
            </a:r>
          </a:p>
          <a:p>
            <a:pPr algn="ctr" rtl="1"/>
            <a:endParaRPr lang="fr-FR" sz="1600" dirty="0">
              <a:solidFill>
                <a:srgbClr val="002060"/>
              </a:solidFill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4429124" y="2136934"/>
            <a:ext cx="756000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/>
            <a:endParaRPr lang="ar-TN" sz="1600" dirty="0" smtClean="0">
              <a:solidFill>
                <a:srgbClr val="002060"/>
              </a:solidFill>
            </a:endParaRPr>
          </a:p>
          <a:p>
            <a:pPr algn="ctr" rtl="1"/>
            <a:r>
              <a:rPr lang="ar-TN" sz="1600" dirty="0" smtClean="0">
                <a:solidFill>
                  <a:srgbClr val="002060"/>
                </a:solidFill>
              </a:rPr>
              <a:t>الزّمن 0</a:t>
            </a:r>
          </a:p>
          <a:p>
            <a:pPr algn="ctr" rtl="1"/>
            <a:endParaRPr lang="fr-FR" sz="1600" dirty="0">
              <a:solidFill>
                <a:srgbClr val="002060"/>
              </a:solidFill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87306" y="2143116"/>
            <a:ext cx="756000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/>
            <a:endParaRPr lang="ar-TN" sz="1600" dirty="0" smtClean="0">
              <a:solidFill>
                <a:srgbClr val="002060"/>
              </a:solidFill>
            </a:endParaRPr>
          </a:p>
          <a:p>
            <a:pPr algn="ctr" rtl="1"/>
            <a:r>
              <a:rPr lang="ar-TN" sz="1600" dirty="0" smtClean="0">
                <a:solidFill>
                  <a:srgbClr val="002060"/>
                </a:solidFill>
              </a:rPr>
              <a:t>الزّمن 0</a:t>
            </a:r>
          </a:p>
          <a:p>
            <a:pPr algn="ctr" rtl="1"/>
            <a:endParaRPr lang="fr-FR" sz="1600" dirty="0">
              <a:solidFill>
                <a:srgbClr val="002060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357290" y="2071678"/>
            <a:ext cx="756000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/>
            <a:endParaRPr lang="ar-TN" sz="1600" dirty="0" smtClean="0"/>
          </a:p>
          <a:p>
            <a:pPr algn="ctr" rtl="1"/>
            <a:r>
              <a:rPr lang="ar-TN" sz="1600" dirty="0" smtClean="0">
                <a:solidFill>
                  <a:srgbClr val="002060"/>
                </a:solidFill>
              </a:rPr>
              <a:t>الزّمن 0</a:t>
            </a:r>
          </a:p>
          <a:p>
            <a:pPr algn="ctr" rtl="1"/>
            <a:endParaRPr lang="fr-FR" sz="1600" dirty="0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5786446" y="571480"/>
            <a:ext cx="432000" cy="360000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TN" b="1" dirty="0" smtClean="0">
                <a:solidFill>
                  <a:srgbClr val="FF0000"/>
                </a:solidFill>
                <a:latin typeface="Arial" pitchFamily="34" charset="0"/>
              </a:rPr>
              <a:t>1</a:t>
            </a:r>
            <a:endParaRPr lang="fr-FR" b="1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4211438" y="571480"/>
            <a:ext cx="432000" cy="360000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TN" b="1" dirty="0" smtClean="0">
                <a:solidFill>
                  <a:srgbClr val="FF0000"/>
                </a:solidFill>
                <a:latin typeface="Arial" pitchFamily="34" charset="0"/>
              </a:rPr>
              <a:t>2</a:t>
            </a:r>
            <a:endParaRPr lang="fr-FR" b="1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714612" y="571480"/>
            <a:ext cx="432000" cy="360000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TN" b="1" dirty="0" smtClean="0">
                <a:solidFill>
                  <a:srgbClr val="FF0000"/>
                </a:solidFill>
                <a:latin typeface="Arial" pitchFamily="34" charset="0"/>
              </a:rPr>
              <a:t>3</a:t>
            </a:r>
            <a:endParaRPr lang="fr-FR" b="1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142976" y="571480"/>
            <a:ext cx="432000" cy="360000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Arial" pitchFamily="34" charset="0"/>
              </a:rPr>
              <a:t>4</a:t>
            </a:r>
            <a:endParaRPr lang="fr-FR" b="1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6786578" y="3143248"/>
            <a:ext cx="714381" cy="642942"/>
          </a:xfrm>
          <a:prstGeom prst="rect">
            <a:avLst/>
          </a:prstGeom>
          <a:gradFill flip="none" rotWithShape="1">
            <a:gsLst>
              <a:gs pos="0">
                <a:srgbClr val="DC4C12">
                  <a:tint val="66000"/>
                  <a:satMod val="160000"/>
                </a:srgbClr>
              </a:gs>
              <a:gs pos="50000">
                <a:srgbClr val="DC4C12">
                  <a:tint val="44500"/>
                  <a:satMod val="160000"/>
                </a:srgbClr>
              </a:gs>
              <a:gs pos="100000">
                <a:srgbClr val="DC4C12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ar-TN" b="1" dirty="0" smtClean="0">
                <a:solidFill>
                  <a:schemeClr val="tx2">
                    <a:lumMod val="50000"/>
                  </a:schemeClr>
                </a:solidFill>
              </a:rPr>
              <a:t>مـــاء</a:t>
            </a:r>
          </a:p>
          <a:p>
            <a:pPr algn="r" rtl="1"/>
            <a:r>
              <a:rPr lang="ar-TN" b="1" dirty="0" smtClean="0">
                <a:solidFill>
                  <a:schemeClr val="tx2">
                    <a:lumMod val="50000"/>
                  </a:schemeClr>
                </a:solidFill>
              </a:rPr>
              <a:t>الــيــود</a:t>
            </a:r>
            <a:endParaRPr lang="fr-FR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6786578" y="4572008"/>
            <a:ext cx="828000" cy="64294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TN" b="1" dirty="0" smtClean="0">
                <a:solidFill>
                  <a:srgbClr val="002060"/>
                </a:solidFill>
              </a:rPr>
              <a:t>مـحـلـول </a:t>
            </a:r>
            <a:r>
              <a:rPr lang="ar-TN" b="1" dirty="0" err="1" smtClean="0">
                <a:solidFill>
                  <a:srgbClr val="002060"/>
                </a:solidFill>
              </a:rPr>
              <a:t>فـهـلـنـق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 rot="16200000">
            <a:off x="6858016" y="3857628"/>
            <a:ext cx="2357454" cy="357190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TN" b="1" dirty="0" smtClean="0">
                <a:solidFill>
                  <a:srgbClr val="3333CC"/>
                </a:solidFill>
              </a:rPr>
              <a:t>نــتــيــجــة الــتّــفــاعــل مــع</a:t>
            </a:r>
            <a:endParaRPr lang="fr-FR" b="1" dirty="0">
              <a:solidFill>
                <a:srgbClr val="3333CC"/>
              </a:solidFill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6738776" y="571480"/>
            <a:ext cx="1764000" cy="357190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TN" b="1" dirty="0" smtClean="0">
                <a:solidFill>
                  <a:srgbClr val="FF0000"/>
                </a:solidFill>
              </a:rPr>
              <a:t>رقــــم الأنبوب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6715140" y="1714488"/>
            <a:ext cx="1764000" cy="357190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TN" b="1" dirty="0" smtClean="0">
                <a:solidFill>
                  <a:srgbClr val="002060"/>
                </a:solidFill>
                <a:latin typeface="Arial" pitchFamily="34" charset="0"/>
              </a:rPr>
              <a:t>ظروف التّجربة</a:t>
            </a:r>
            <a:endParaRPr lang="fr-FR" b="1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2143108" y="1747678"/>
            <a:ext cx="4572000" cy="32400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( 36  -  40°C )</a:t>
            </a:r>
            <a:r>
              <a:rPr lang="ar-TN" sz="2000" b="1" dirty="0" smtClean="0">
                <a:solidFill>
                  <a:srgbClr val="002060"/>
                </a:solidFill>
                <a:latin typeface="Arial" pitchFamily="34" charset="0"/>
              </a:rPr>
              <a:t> حــــمّــــام مــــاري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endParaRPr lang="fr-FR" sz="2000" b="1" dirty="0" smtClean="0">
              <a:solidFill>
                <a:srgbClr val="002060"/>
              </a:solidFill>
              <a:latin typeface="Arial" pitchFamily="34" charset="0"/>
            </a:endParaRPr>
          </a:p>
          <a:p>
            <a:pPr lvl="0" algn="ctr"/>
            <a:endParaRPr lang="fr-F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571472" y="1747678"/>
            <a:ext cx="1548000" cy="32400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0°C</a:t>
            </a:r>
            <a:r>
              <a:rPr lang="ar-TN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= </a:t>
            </a:r>
            <a:r>
              <a:rPr lang="fr-FR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TN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TN" sz="2000" b="1" dirty="0" smtClean="0">
                <a:solidFill>
                  <a:srgbClr val="002060"/>
                </a:solidFill>
                <a:latin typeface="Arial" pitchFamily="34" charset="0"/>
              </a:rPr>
              <a:t> الحرارة</a:t>
            </a:r>
            <a:endParaRPr lang="fr-FR" sz="2000" b="1" dirty="0" smtClean="0">
              <a:solidFill>
                <a:srgbClr val="002060"/>
              </a:solidFill>
              <a:latin typeface="Arial" pitchFamily="34" charset="0"/>
            </a:endParaRPr>
          </a:p>
          <a:p>
            <a:pPr lvl="0" algn="ctr"/>
            <a:endParaRPr lang="fr-F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6929454" y="6072206"/>
            <a:ext cx="1500199" cy="357190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81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TN" b="1" dirty="0" smtClean="0">
                <a:solidFill>
                  <a:srgbClr val="FF0000"/>
                </a:solidFill>
                <a:latin typeface="Arial" pitchFamily="34" charset="0"/>
              </a:rPr>
              <a:t>الاســتــنــتــاج</a:t>
            </a:r>
            <a:endParaRPr lang="fr-FR" b="1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5214942" y="5599710"/>
            <a:ext cx="1500199" cy="11880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ar-TN" sz="1400" b="1" dirty="0" smtClean="0">
              <a:latin typeface="Arial" pitchFamily="34" charset="0"/>
            </a:endParaRPr>
          </a:p>
          <a:p>
            <a:pPr algn="ctr"/>
            <a:r>
              <a:rPr lang="ar-TN" sz="1400" b="1" dirty="0" smtClean="0">
                <a:solidFill>
                  <a:srgbClr val="002060"/>
                </a:solidFill>
                <a:latin typeface="Arial" pitchFamily="34" charset="0"/>
              </a:rPr>
              <a:t>تحوّل النّشا المطبوخ إلى سكّر بسيط          ( سكّر الشّعير ) بمفعول اللّعاب</a:t>
            </a:r>
            <a:endParaRPr lang="fr-FR" sz="1400" b="1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3643306" y="5598586"/>
            <a:ext cx="1500199" cy="1188000"/>
          </a:xfrm>
          <a:prstGeom prst="rect">
            <a:avLst/>
          </a:prstGeom>
          <a:gradFill flip="none" rotWithShape="1">
            <a:gsLst>
              <a:gs pos="0">
                <a:srgbClr val="FF0066">
                  <a:tint val="66000"/>
                  <a:satMod val="160000"/>
                </a:srgbClr>
              </a:gs>
              <a:gs pos="50000">
                <a:srgbClr val="FF0066">
                  <a:tint val="44500"/>
                  <a:satMod val="160000"/>
                </a:srgbClr>
              </a:gs>
              <a:gs pos="100000">
                <a:srgbClr val="FF0066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ar-TN" sz="1400" b="1" dirty="0" smtClean="0">
              <a:latin typeface="Arial" pitchFamily="34" charset="0"/>
            </a:endParaRPr>
          </a:p>
          <a:p>
            <a:pPr algn="ctr"/>
            <a:r>
              <a:rPr lang="ar-TN" sz="1400" b="1" dirty="0" smtClean="0">
                <a:solidFill>
                  <a:srgbClr val="002060"/>
                </a:solidFill>
                <a:latin typeface="Arial" pitchFamily="34" charset="0"/>
              </a:rPr>
              <a:t>لم يتحوّل النّشا المطبوخ إلى سكّر الشّعير في غياب اللّعاب</a:t>
            </a:r>
            <a:endParaRPr lang="fr-FR" sz="1400" b="1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2143108" y="5598586"/>
            <a:ext cx="1500199" cy="118800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ar-TN" sz="1400" b="1" dirty="0" smtClean="0">
              <a:latin typeface="Arial" pitchFamily="34" charset="0"/>
            </a:endParaRPr>
          </a:p>
          <a:p>
            <a:pPr algn="ctr"/>
            <a:r>
              <a:rPr lang="ar-TN" sz="1400" b="1" dirty="0" smtClean="0">
                <a:solidFill>
                  <a:srgbClr val="002060"/>
                </a:solidFill>
                <a:latin typeface="Arial" pitchFamily="34" charset="0"/>
              </a:rPr>
              <a:t>لا يحتوي اللّعاب على نشا </a:t>
            </a:r>
            <a:r>
              <a:rPr lang="ar-TN" sz="1400" b="1" dirty="0" err="1" smtClean="0">
                <a:solidFill>
                  <a:srgbClr val="002060"/>
                </a:solidFill>
                <a:latin typeface="Arial" pitchFamily="34" charset="0"/>
              </a:rPr>
              <a:t>و</a:t>
            </a:r>
            <a:r>
              <a:rPr lang="ar-TN" sz="1400" b="1" dirty="0" smtClean="0">
                <a:solidFill>
                  <a:srgbClr val="002060"/>
                </a:solidFill>
                <a:latin typeface="Arial" pitchFamily="34" charset="0"/>
              </a:rPr>
              <a:t> لا على سكّر بسيط</a:t>
            </a:r>
            <a:endParaRPr lang="fr-FR" sz="1400" b="1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571472" y="5598586"/>
            <a:ext cx="1500199" cy="1188000"/>
          </a:xfrm>
          <a:prstGeom prst="rect">
            <a:avLst/>
          </a:prstGeom>
          <a:gradFill flip="none" rotWithShape="1">
            <a:gsLst>
              <a:gs pos="0">
                <a:srgbClr val="FF0066">
                  <a:tint val="66000"/>
                  <a:satMod val="160000"/>
                </a:srgbClr>
              </a:gs>
              <a:gs pos="50000">
                <a:srgbClr val="FF0066">
                  <a:tint val="44500"/>
                  <a:satMod val="160000"/>
                </a:srgbClr>
              </a:gs>
              <a:gs pos="100000">
                <a:srgbClr val="FF0066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/>
            <a:endParaRPr lang="ar-TN" sz="1400" b="1" dirty="0" smtClean="0">
              <a:latin typeface="Arial" pitchFamily="34" charset="0"/>
            </a:endParaRPr>
          </a:p>
          <a:p>
            <a:pPr algn="ctr" rtl="1"/>
            <a:r>
              <a:rPr lang="ar-TN" sz="1400" b="1" dirty="0" smtClean="0">
                <a:solidFill>
                  <a:srgbClr val="002060"/>
                </a:solidFill>
                <a:latin typeface="Arial" pitchFamily="34" charset="0"/>
              </a:rPr>
              <a:t>لم يتحوّل النّشا المطبوخ إلى سكّر </a:t>
            </a:r>
          </a:p>
          <a:p>
            <a:pPr algn="ctr" rtl="1"/>
            <a:r>
              <a:rPr lang="ar-TN" sz="1400" b="1" dirty="0" smtClean="0">
                <a:solidFill>
                  <a:srgbClr val="002060"/>
                </a:solidFill>
                <a:latin typeface="Arial" pitchFamily="34" charset="0"/>
              </a:rPr>
              <a:t>الشّعير في </a:t>
            </a:r>
            <a:r>
              <a:rPr lang="ar-TN" sz="1400" b="1" dirty="0" err="1" smtClean="0">
                <a:solidFill>
                  <a:srgbClr val="002060"/>
                </a:solidFill>
                <a:latin typeface="Arial" pitchFamily="34" charset="0"/>
              </a:rPr>
              <a:t>درحة</a:t>
            </a:r>
            <a:endParaRPr lang="ar-TN" sz="1400" b="1" dirty="0" smtClean="0">
              <a:solidFill>
                <a:srgbClr val="002060"/>
              </a:solidFill>
              <a:latin typeface="Arial" pitchFamily="34" charset="0"/>
            </a:endParaRPr>
          </a:p>
          <a:p>
            <a:pPr algn="ctr" rtl="1"/>
            <a:r>
              <a:rPr lang="ar-TN" sz="1400" b="1" dirty="0" smtClean="0">
                <a:solidFill>
                  <a:srgbClr val="002060"/>
                </a:solidFill>
                <a:latin typeface="Arial" pitchFamily="34" charset="0"/>
              </a:rPr>
              <a:t>حرارة منخفضة</a:t>
            </a:r>
            <a:endParaRPr lang="fr-FR" sz="1400" b="1" dirty="0">
              <a:solidFill>
                <a:srgbClr val="002060"/>
              </a:solidFill>
              <a:latin typeface="Arial" pitchFamily="34" charset="0"/>
            </a:endParaRPr>
          </a:p>
        </p:txBody>
      </p:sp>
      <p:grpSp>
        <p:nvGrpSpPr>
          <p:cNvPr id="34" name="Groupe 33"/>
          <p:cNvGrpSpPr/>
          <p:nvPr/>
        </p:nvGrpSpPr>
        <p:grpSpPr>
          <a:xfrm>
            <a:off x="6215074" y="3000372"/>
            <a:ext cx="324000" cy="1295778"/>
            <a:chOff x="6215074" y="3000372"/>
            <a:chExt cx="252000" cy="1295778"/>
          </a:xfrm>
        </p:grpSpPr>
        <p:grpSp>
          <p:nvGrpSpPr>
            <p:cNvPr id="35" name="Groupe 89"/>
            <p:cNvGrpSpPr/>
            <p:nvPr/>
          </p:nvGrpSpPr>
          <p:grpSpPr>
            <a:xfrm>
              <a:off x="6215074" y="3000372"/>
              <a:ext cx="252000" cy="972000"/>
              <a:chOff x="6215074" y="3143248"/>
              <a:chExt cx="216000" cy="827087"/>
            </a:xfrm>
          </p:grpSpPr>
          <p:sp>
            <p:nvSpPr>
              <p:cNvPr id="37" name="AutoShape 3"/>
              <p:cNvSpPr>
                <a:spLocks noChangeArrowheads="1"/>
              </p:cNvSpPr>
              <p:nvPr/>
            </p:nvSpPr>
            <p:spPr bwMode="auto">
              <a:xfrm>
                <a:off x="6215074" y="3143248"/>
                <a:ext cx="216000" cy="827087"/>
              </a:xfrm>
              <a:prstGeom prst="can">
                <a:avLst>
                  <a:gd name="adj" fmla="val 58801"/>
                </a:avLst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8" name="AutoShape 4"/>
              <p:cNvSpPr>
                <a:spLocks noChangeArrowheads="1"/>
              </p:cNvSpPr>
              <p:nvPr/>
            </p:nvSpPr>
            <p:spPr bwMode="auto">
              <a:xfrm>
                <a:off x="6215074" y="3466725"/>
                <a:ext cx="216000" cy="503610"/>
              </a:xfrm>
              <a:prstGeom prst="can">
                <a:avLst>
                  <a:gd name="adj" fmla="val 35804"/>
                </a:avLst>
              </a:prstGeom>
              <a:solidFill>
                <a:srgbClr val="0033CC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36" name="ZoneTexte 35"/>
            <p:cNvSpPr txBox="1"/>
            <p:nvPr/>
          </p:nvSpPr>
          <p:spPr>
            <a:xfrm>
              <a:off x="6215074" y="3926818"/>
              <a:ext cx="252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002060"/>
                  </a:solidFill>
                </a:rPr>
                <a:t>+</a:t>
              </a:r>
              <a:endParaRPr lang="fr-FR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9" name="Groupe 38"/>
          <p:cNvGrpSpPr/>
          <p:nvPr/>
        </p:nvGrpSpPr>
        <p:grpSpPr>
          <a:xfrm>
            <a:off x="6215074" y="4357694"/>
            <a:ext cx="324000" cy="1295778"/>
            <a:chOff x="6215074" y="4357694"/>
            <a:chExt cx="324000" cy="1295778"/>
          </a:xfrm>
        </p:grpSpPr>
        <p:grpSp>
          <p:nvGrpSpPr>
            <p:cNvPr id="40" name="Groupe 89"/>
            <p:cNvGrpSpPr/>
            <p:nvPr/>
          </p:nvGrpSpPr>
          <p:grpSpPr>
            <a:xfrm>
              <a:off x="6215074" y="4357694"/>
              <a:ext cx="324000" cy="972000"/>
              <a:chOff x="6215074" y="3143248"/>
              <a:chExt cx="216000" cy="827087"/>
            </a:xfrm>
          </p:grpSpPr>
          <p:sp>
            <p:nvSpPr>
              <p:cNvPr id="42" name="AutoShape 3"/>
              <p:cNvSpPr>
                <a:spLocks noChangeArrowheads="1"/>
              </p:cNvSpPr>
              <p:nvPr/>
            </p:nvSpPr>
            <p:spPr bwMode="auto">
              <a:xfrm>
                <a:off x="6215074" y="3143248"/>
                <a:ext cx="216000" cy="827087"/>
              </a:xfrm>
              <a:prstGeom prst="can">
                <a:avLst>
                  <a:gd name="adj" fmla="val 58801"/>
                </a:avLst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" name="AutoShape 4"/>
              <p:cNvSpPr>
                <a:spLocks noChangeArrowheads="1"/>
              </p:cNvSpPr>
              <p:nvPr/>
            </p:nvSpPr>
            <p:spPr bwMode="auto">
              <a:xfrm>
                <a:off x="6215074" y="3466725"/>
                <a:ext cx="216000" cy="503610"/>
              </a:xfrm>
              <a:prstGeom prst="can">
                <a:avLst>
                  <a:gd name="adj" fmla="val 35804"/>
                </a:avLst>
              </a:prstGeom>
              <a:solidFill>
                <a:srgbClr val="00B0F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41" name="ZoneTexte 40"/>
            <p:cNvSpPr txBox="1"/>
            <p:nvPr/>
          </p:nvSpPr>
          <p:spPr>
            <a:xfrm>
              <a:off x="6215074" y="5284140"/>
              <a:ext cx="324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ar-TN" b="1" dirty="0" smtClean="0">
                  <a:solidFill>
                    <a:srgbClr val="002060"/>
                  </a:solidFill>
                </a:rPr>
                <a:t>ــ</a:t>
              </a:r>
              <a:endParaRPr lang="fr-FR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857224" y="3000372"/>
            <a:ext cx="324000" cy="1295778"/>
            <a:chOff x="6215074" y="3000372"/>
            <a:chExt cx="252000" cy="1295778"/>
          </a:xfrm>
        </p:grpSpPr>
        <p:grpSp>
          <p:nvGrpSpPr>
            <p:cNvPr id="45" name="Groupe 89"/>
            <p:cNvGrpSpPr/>
            <p:nvPr/>
          </p:nvGrpSpPr>
          <p:grpSpPr>
            <a:xfrm>
              <a:off x="6215074" y="3000372"/>
              <a:ext cx="252000" cy="972000"/>
              <a:chOff x="6215074" y="3143248"/>
              <a:chExt cx="216000" cy="827087"/>
            </a:xfrm>
          </p:grpSpPr>
          <p:sp>
            <p:nvSpPr>
              <p:cNvPr id="47" name="AutoShape 3"/>
              <p:cNvSpPr>
                <a:spLocks noChangeArrowheads="1"/>
              </p:cNvSpPr>
              <p:nvPr/>
            </p:nvSpPr>
            <p:spPr bwMode="auto">
              <a:xfrm>
                <a:off x="6215074" y="3143248"/>
                <a:ext cx="216000" cy="827087"/>
              </a:xfrm>
              <a:prstGeom prst="can">
                <a:avLst>
                  <a:gd name="adj" fmla="val 58801"/>
                </a:avLst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8" name="AutoShape 4"/>
              <p:cNvSpPr>
                <a:spLocks noChangeArrowheads="1"/>
              </p:cNvSpPr>
              <p:nvPr/>
            </p:nvSpPr>
            <p:spPr bwMode="auto">
              <a:xfrm>
                <a:off x="6215074" y="3466725"/>
                <a:ext cx="216000" cy="503610"/>
              </a:xfrm>
              <a:prstGeom prst="can">
                <a:avLst>
                  <a:gd name="adj" fmla="val 35804"/>
                </a:avLst>
              </a:prstGeom>
              <a:solidFill>
                <a:srgbClr val="0033CC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46" name="ZoneTexte 45"/>
            <p:cNvSpPr txBox="1"/>
            <p:nvPr/>
          </p:nvSpPr>
          <p:spPr>
            <a:xfrm>
              <a:off x="6215074" y="3926818"/>
              <a:ext cx="252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002060"/>
                  </a:solidFill>
                </a:rPr>
                <a:t>+</a:t>
              </a:r>
              <a:endParaRPr lang="fr-FR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9" name="Groupe 48"/>
          <p:cNvGrpSpPr/>
          <p:nvPr/>
        </p:nvGrpSpPr>
        <p:grpSpPr>
          <a:xfrm>
            <a:off x="1571604" y="3000372"/>
            <a:ext cx="324000" cy="1295778"/>
            <a:chOff x="6215074" y="3000372"/>
            <a:chExt cx="252000" cy="1295778"/>
          </a:xfrm>
        </p:grpSpPr>
        <p:grpSp>
          <p:nvGrpSpPr>
            <p:cNvPr id="50" name="Groupe 89"/>
            <p:cNvGrpSpPr/>
            <p:nvPr/>
          </p:nvGrpSpPr>
          <p:grpSpPr>
            <a:xfrm>
              <a:off x="6215074" y="3000372"/>
              <a:ext cx="252000" cy="972000"/>
              <a:chOff x="6215074" y="3143248"/>
              <a:chExt cx="216000" cy="827087"/>
            </a:xfrm>
          </p:grpSpPr>
          <p:sp>
            <p:nvSpPr>
              <p:cNvPr id="52" name="AutoShape 3"/>
              <p:cNvSpPr>
                <a:spLocks noChangeArrowheads="1"/>
              </p:cNvSpPr>
              <p:nvPr/>
            </p:nvSpPr>
            <p:spPr bwMode="auto">
              <a:xfrm>
                <a:off x="6215074" y="3143248"/>
                <a:ext cx="216000" cy="827087"/>
              </a:xfrm>
              <a:prstGeom prst="can">
                <a:avLst>
                  <a:gd name="adj" fmla="val 58801"/>
                </a:avLst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3" name="AutoShape 4"/>
              <p:cNvSpPr>
                <a:spLocks noChangeArrowheads="1"/>
              </p:cNvSpPr>
              <p:nvPr/>
            </p:nvSpPr>
            <p:spPr bwMode="auto">
              <a:xfrm>
                <a:off x="6215074" y="3466725"/>
                <a:ext cx="216000" cy="503610"/>
              </a:xfrm>
              <a:prstGeom prst="can">
                <a:avLst>
                  <a:gd name="adj" fmla="val 35804"/>
                </a:avLst>
              </a:prstGeom>
              <a:solidFill>
                <a:srgbClr val="0033CC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51" name="ZoneTexte 50"/>
            <p:cNvSpPr txBox="1"/>
            <p:nvPr/>
          </p:nvSpPr>
          <p:spPr>
            <a:xfrm>
              <a:off x="6215074" y="3926818"/>
              <a:ext cx="252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002060"/>
                  </a:solidFill>
                </a:rPr>
                <a:t>+</a:t>
              </a:r>
              <a:endParaRPr lang="fr-FR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4" name="Groupe 53"/>
          <p:cNvGrpSpPr/>
          <p:nvPr/>
        </p:nvGrpSpPr>
        <p:grpSpPr>
          <a:xfrm>
            <a:off x="3104992" y="3000372"/>
            <a:ext cx="324000" cy="1295778"/>
            <a:chOff x="3104992" y="3000372"/>
            <a:chExt cx="324000" cy="1295778"/>
          </a:xfrm>
        </p:grpSpPr>
        <p:grpSp>
          <p:nvGrpSpPr>
            <p:cNvPr id="55" name="Groupe 89"/>
            <p:cNvGrpSpPr/>
            <p:nvPr/>
          </p:nvGrpSpPr>
          <p:grpSpPr>
            <a:xfrm>
              <a:off x="3104992" y="3000372"/>
              <a:ext cx="324000" cy="972000"/>
              <a:chOff x="6215074" y="3143248"/>
              <a:chExt cx="216000" cy="827087"/>
            </a:xfrm>
          </p:grpSpPr>
          <p:sp>
            <p:nvSpPr>
              <p:cNvPr id="57" name="AutoShape 3"/>
              <p:cNvSpPr>
                <a:spLocks noChangeArrowheads="1"/>
              </p:cNvSpPr>
              <p:nvPr/>
            </p:nvSpPr>
            <p:spPr bwMode="auto">
              <a:xfrm>
                <a:off x="6215074" y="3143248"/>
                <a:ext cx="216000" cy="827087"/>
              </a:xfrm>
              <a:prstGeom prst="can">
                <a:avLst>
                  <a:gd name="adj" fmla="val 58801"/>
                </a:avLst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8" name="AutoShape 4"/>
              <p:cNvSpPr>
                <a:spLocks noChangeArrowheads="1"/>
              </p:cNvSpPr>
              <p:nvPr/>
            </p:nvSpPr>
            <p:spPr bwMode="auto">
              <a:xfrm>
                <a:off x="6215074" y="3466725"/>
                <a:ext cx="216000" cy="503610"/>
              </a:xfrm>
              <a:prstGeom prst="can">
                <a:avLst>
                  <a:gd name="adj" fmla="val 35804"/>
                </a:avLst>
              </a:pr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56" name="ZoneTexte 55"/>
            <p:cNvSpPr txBox="1"/>
            <p:nvPr/>
          </p:nvSpPr>
          <p:spPr>
            <a:xfrm>
              <a:off x="3104992" y="3926818"/>
              <a:ext cx="324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ar-TN" b="1" dirty="0" smtClean="0">
                  <a:solidFill>
                    <a:srgbClr val="002060"/>
                  </a:solidFill>
                </a:rPr>
                <a:t>ــ</a:t>
              </a:r>
              <a:endParaRPr lang="fr-FR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9" name="Groupe 58"/>
          <p:cNvGrpSpPr/>
          <p:nvPr/>
        </p:nvGrpSpPr>
        <p:grpSpPr>
          <a:xfrm>
            <a:off x="3857620" y="3000372"/>
            <a:ext cx="324000" cy="1295778"/>
            <a:chOff x="6215074" y="3000372"/>
            <a:chExt cx="252000" cy="1295778"/>
          </a:xfrm>
        </p:grpSpPr>
        <p:grpSp>
          <p:nvGrpSpPr>
            <p:cNvPr id="60" name="Groupe 89"/>
            <p:cNvGrpSpPr/>
            <p:nvPr/>
          </p:nvGrpSpPr>
          <p:grpSpPr>
            <a:xfrm>
              <a:off x="6215074" y="3000372"/>
              <a:ext cx="252000" cy="972000"/>
              <a:chOff x="6215074" y="3143248"/>
              <a:chExt cx="216000" cy="827087"/>
            </a:xfrm>
          </p:grpSpPr>
          <p:sp>
            <p:nvSpPr>
              <p:cNvPr id="62" name="AutoShape 3"/>
              <p:cNvSpPr>
                <a:spLocks noChangeArrowheads="1"/>
              </p:cNvSpPr>
              <p:nvPr/>
            </p:nvSpPr>
            <p:spPr bwMode="auto">
              <a:xfrm>
                <a:off x="6215074" y="3143248"/>
                <a:ext cx="216000" cy="827087"/>
              </a:xfrm>
              <a:prstGeom prst="can">
                <a:avLst>
                  <a:gd name="adj" fmla="val 58801"/>
                </a:avLst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3" name="AutoShape 4"/>
              <p:cNvSpPr>
                <a:spLocks noChangeArrowheads="1"/>
              </p:cNvSpPr>
              <p:nvPr/>
            </p:nvSpPr>
            <p:spPr bwMode="auto">
              <a:xfrm>
                <a:off x="6215074" y="3466725"/>
                <a:ext cx="216000" cy="503610"/>
              </a:xfrm>
              <a:prstGeom prst="can">
                <a:avLst>
                  <a:gd name="adj" fmla="val 35804"/>
                </a:avLst>
              </a:prstGeom>
              <a:solidFill>
                <a:srgbClr val="0033CC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61" name="ZoneTexte 60"/>
            <p:cNvSpPr txBox="1"/>
            <p:nvPr/>
          </p:nvSpPr>
          <p:spPr>
            <a:xfrm>
              <a:off x="6215074" y="3926818"/>
              <a:ext cx="252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002060"/>
                  </a:solidFill>
                </a:rPr>
                <a:t>+</a:t>
              </a:r>
              <a:endParaRPr lang="fr-FR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64" name="Groupe 63"/>
          <p:cNvGrpSpPr/>
          <p:nvPr/>
        </p:nvGrpSpPr>
        <p:grpSpPr>
          <a:xfrm>
            <a:off x="4643438" y="3000372"/>
            <a:ext cx="324000" cy="1295778"/>
            <a:chOff x="6215074" y="3000372"/>
            <a:chExt cx="252000" cy="1295778"/>
          </a:xfrm>
        </p:grpSpPr>
        <p:grpSp>
          <p:nvGrpSpPr>
            <p:cNvPr id="65" name="Groupe 89"/>
            <p:cNvGrpSpPr/>
            <p:nvPr/>
          </p:nvGrpSpPr>
          <p:grpSpPr>
            <a:xfrm>
              <a:off x="6215074" y="3000372"/>
              <a:ext cx="252000" cy="972000"/>
              <a:chOff x="6215074" y="3143248"/>
              <a:chExt cx="216000" cy="827087"/>
            </a:xfrm>
          </p:grpSpPr>
          <p:sp>
            <p:nvSpPr>
              <p:cNvPr id="67" name="AutoShape 3"/>
              <p:cNvSpPr>
                <a:spLocks noChangeArrowheads="1"/>
              </p:cNvSpPr>
              <p:nvPr/>
            </p:nvSpPr>
            <p:spPr bwMode="auto">
              <a:xfrm>
                <a:off x="6215074" y="3143248"/>
                <a:ext cx="216000" cy="827087"/>
              </a:xfrm>
              <a:prstGeom prst="can">
                <a:avLst>
                  <a:gd name="adj" fmla="val 58801"/>
                </a:avLst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8" name="AutoShape 4"/>
              <p:cNvSpPr>
                <a:spLocks noChangeArrowheads="1"/>
              </p:cNvSpPr>
              <p:nvPr/>
            </p:nvSpPr>
            <p:spPr bwMode="auto">
              <a:xfrm>
                <a:off x="6215074" y="3466725"/>
                <a:ext cx="216000" cy="503610"/>
              </a:xfrm>
              <a:prstGeom prst="can">
                <a:avLst>
                  <a:gd name="adj" fmla="val 35804"/>
                </a:avLst>
              </a:prstGeom>
              <a:solidFill>
                <a:srgbClr val="0033CC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66" name="ZoneTexte 65"/>
            <p:cNvSpPr txBox="1"/>
            <p:nvPr/>
          </p:nvSpPr>
          <p:spPr>
            <a:xfrm>
              <a:off x="6215074" y="3926818"/>
              <a:ext cx="252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002060"/>
                  </a:solidFill>
                </a:rPr>
                <a:t>+</a:t>
              </a:r>
              <a:endParaRPr lang="fr-FR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5429256" y="3000372"/>
            <a:ext cx="324000" cy="1295778"/>
            <a:chOff x="5429256" y="3000372"/>
            <a:chExt cx="324000" cy="1295778"/>
          </a:xfrm>
        </p:grpSpPr>
        <p:grpSp>
          <p:nvGrpSpPr>
            <p:cNvPr id="70" name="Groupe 89"/>
            <p:cNvGrpSpPr/>
            <p:nvPr/>
          </p:nvGrpSpPr>
          <p:grpSpPr>
            <a:xfrm>
              <a:off x="5429256" y="3000372"/>
              <a:ext cx="324000" cy="972000"/>
              <a:chOff x="6215074" y="3143248"/>
              <a:chExt cx="216000" cy="827087"/>
            </a:xfrm>
          </p:grpSpPr>
          <p:sp>
            <p:nvSpPr>
              <p:cNvPr id="72" name="AutoShape 3"/>
              <p:cNvSpPr>
                <a:spLocks noChangeArrowheads="1"/>
              </p:cNvSpPr>
              <p:nvPr/>
            </p:nvSpPr>
            <p:spPr bwMode="auto">
              <a:xfrm>
                <a:off x="6215074" y="3143248"/>
                <a:ext cx="216000" cy="827087"/>
              </a:xfrm>
              <a:prstGeom prst="can">
                <a:avLst>
                  <a:gd name="adj" fmla="val 58801"/>
                </a:avLst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3" name="AutoShape 4"/>
              <p:cNvSpPr>
                <a:spLocks noChangeArrowheads="1"/>
              </p:cNvSpPr>
              <p:nvPr/>
            </p:nvSpPr>
            <p:spPr bwMode="auto">
              <a:xfrm>
                <a:off x="6215074" y="3466725"/>
                <a:ext cx="216000" cy="503610"/>
              </a:xfrm>
              <a:prstGeom prst="can">
                <a:avLst>
                  <a:gd name="adj" fmla="val 35804"/>
                </a:avLst>
              </a:pr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71" name="ZoneTexte 70"/>
            <p:cNvSpPr txBox="1"/>
            <p:nvPr/>
          </p:nvSpPr>
          <p:spPr>
            <a:xfrm>
              <a:off x="5429256" y="3926818"/>
              <a:ext cx="324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ar-TN" b="1" dirty="0" smtClean="0">
                  <a:solidFill>
                    <a:srgbClr val="002060"/>
                  </a:solidFill>
                </a:rPr>
                <a:t>ــ</a:t>
              </a:r>
              <a:endParaRPr lang="fr-FR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74" name="Groupe 73"/>
          <p:cNvGrpSpPr/>
          <p:nvPr/>
        </p:nvGrpSpPr>
        <p:grpSpPr>
          <a:xfrm>
            <a:off x="2357422" y="3000372"/>
            <a:ext cx="324000" cy="1295778"/>
            <a:chOff x="3104992" y="3000372"/>
            <a:chExt cx="324000" cy="1295778"/>
          </a:xfrm>
        </p:grpSpPr>
        <p:grpSp>
          <p:nvGrpSpPr>
            <p:cNvPr id="75" name="Groupe 77"/>
            <p:cNvGrpSpPr/>
            <p:nvPr/>
          </p:nvGrpSpPr>
          <p:grpSpPr>
            <a:xfrm>
              <a:off x="3104992" y="3000372"/>
              <a:ext cx="324000" cy="972000"/>
              <a:chOff x="6215074" y="3143248"/>
              <a:chExt cx="216000" cy="827087"/>
            </a:xfrm>
          </p:grpSpPr>
          <p:sp>
            <p:nvSpPr>
              <p:cNvPr id="77" name="AutoShape 3"/>
              <p:cNvSpPr>
                <a:spLocks noChangeArrowheads="1"/>
              </p:cNvSpPr>
              <p:nvPr/>
            </p:nvSpPr>
            <p:spPr bwMode="auto">
              <a:xfrm>
                <a:off x="6215074" y="3143248"/>
                <a:ext cx="216000" cy="827087"/>
              </a:xfrm>
              <a:prstGeom prst="can">
                <a:avLst>
                  <a:gd name="adj" fmla="val 58801"/>
                </a:avLst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8" name="AutoShape 4"/>
              <p:cNvSpPr>
                <a:spLocks noChangeArrowheads="1"/>
              </p:cNvSpPr>
              <p:nvPr/>
            </p:nvSpPr>
            <p:spPr bwMode="auto">
              <a:xfrm>
                <a:off x="6215074" y="3466725"/>
                <a:ext cx="216000" cy="503610"/>
              </a:xfrm>
              <a:prstGeom prst="can">
                <a:avLst>
                  <a:gd name="adj" fmla="val 35804"/>
                </a:avLst>
              </a:pr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76" name="ZoneTexte 75"/>
            <p:cNvSpPr txBox="1"/>
            <p:nvPr/>
          </p:nvSpPr>
          <p:spPr>
            <a:xfrm>
              <a:off x="3104992" y="3926818"/>
              <a:ext cx="324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ar-TN" b="1" dirty="0" smtClean="0">
                  <a:solidFill>
                    <a:srgbClr val="002060"/>
                  </a:solidFill>
                </a:rPr>
                <a:t>ــ</a:t>
              </a:r>
              <a:endParaRPr lang="fr-FR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79" name="Groupe 78"/>
          <p:cNvGrpSpPr/>
          <p:nvPr/>
        </p:nvGrpSpPr>
        <p:grpSpPr>
          <a:xfrm>
            <a:off x="4643438" y="4357694"/>
            <a:ext cx="324000" cy="1295778"/>
            <a:chOff x="6215074" y="4357694"/>
            <a:chExt cx="324000" cy="1295778"/>
          </a:xfrm>
        </p:grpSpPr>
        <p:grpSp>
          <p:nvGrpSpPr>
            <p:cNvPr id="80" name="Groupe 89"/>
            <p:cNvGrpSpPr/>
            <p:nvPr/>
          </p:nvGrpSpPr>
          <p:grpSpPr>
            <a:xfrm>
              <a:off x="6215074" y="4357694"/>
              <a:ext cx="324000" cy="972000"/>
              <a:chOff x="6215074" y="3143248"/>
              <a:chExt cx="216000" cy="827087"/>
            </a:xfrm>
          </p:grpSpPr>
          <p:sp>
            <p:nvSpPr>
              <p:cNvPr id="82" name="AutoShape 3"/>
              <p:cNvSpPr>
                <a:spLocks noChangeArrowheads="1"/>
              </p:cNvSpPr>
              <p:nvPr/>
            </p:nvSpPr>
            <p:spPr bwMode="auto">
              <a:xfrm>
                <a:off x="6215074" y="3143248"/>
                <a:ext cx="216000" cy="827087"/>
              </a:xfrm>
              <a:prstGeom prst="can">
                <a:avLst>
                  <a:gd name="adj" fmla="val 58801"/>
                </a:avLst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3" name="AutoShape 4"/>
              <p:cNvSpPr>
                <a:spLocks noChangeArrowheads="1"/>
              </p:cNvSpPr>
              <p:nvPr/>
            </p:nvSpPr>
            <p:spPr bwMode="auto">
              <a:xfrm>
                <a:off x="6215074" y="3466725"/>
                <a:ext cx="216000" cy="503610"/>
              </a:xfrm>
              <a:prstGeom prst="can">
                <a:avLst>
                  <a:gd name="adj" fmla="val 35804"/>
                </a:avLst>
              </a:prstGeom>
              <a:solidFill>
                <a:srgbClr val="00B0F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81" name="ZoneTexte 80"/>
            <p:cNvSpPr txBox="1"/>
            <p:nvPr/>
          </p:nvSpPr>
          <p:spPr>
            <a:xfrm>
              <a:off x="6215074" y="5284140"/>
              <a:ext cx="324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ar-TN" b="1" dirty="0" smtClean="0">
                  <a:solidFill>
                    <a:srgbClr val="002060"/>
                  </a:solidFill>
                </a:rPr>
                <a:t>ــ</a:t>
              </a:r>
              <a:endParaRPr lang="fr-FR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84" name="Groupe 83"/>
          <p:cNvGrpSpPr/>
          <p:nvPr/>
        </p:nvGrpSpPr>
        <p:grpSpPr>
          <a:xfrm>
            <a:off x="785786" y="4357694"/>
            <a:ext cx="324000" cy="1295778"/>
            <a:chOff x="6215074" y="4357694"/>
            <a:chExt cx="324000" cy="1295778"/>
          </a:xfrm>
        </p:grpSpPr>
        <p:grpSp>
          <p:nvGrpSpPr>
            <p:cNvPr id="85" name="Groupe 89"/>
            <p:cNvGrpSpPr/>
            <p:nvPr/>
          </p:nvGrpSpPr>
          <p:grpSpPr>
            <a:xfrm>
              <a:off x="6215074" y="4357694"/>
              <a:ext cx="324000" cy="972000"/>
              <a:chOff x="6215074" y="3143248"/>
              <a:chExt cx="216000" cy="827087"/>
            </a:xfrm>
          </p:grpSpPr>
          <p:sp>
            <p:nvSpPr>
              <p:cNvPr id="87" name="AutoShape 3"/>
              <p:cNvSpPr>
                <a:spLocks noChangeArrowheads="1"/>
              </p:cNvSpPr>
              <p:nvPr/>
            </p:nvSpPr>
            <p:spPr bwMode="auto">
              <a:xfrm>
                <a:off x="6215074" y="3143248"/>
                <a:ext cx="216000" cy="827087"/>
              </a:xfrm>
              <a:prstGeom prst="can">
                <a:avLst>
                  <a:gd name="adj" fmla="val 58801"/>
                </a:avLst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8" name="AutoShape 4"/>
              <p:cNvSpPr>
                <a:spLocks noChangeArrowheads="1"/>
              </p:cNvSpPr>
              <p:nvPr/>
            </p:nvSpPr>
            <p:spPr bwMode="auto">
              <a:xfrm>
                <a:off x="6215074" y="3466725"/>
                <a:ext cx="216000" cy="503610"/>
              </a:xfrm>
              <a:prstGeom prst="can">
                <a:avLst>
                  <a:gd name="adj" fmla="val 35804"/>
                </a:avLst>
              </a:prstGeom>
              <a:solidFill>
                <a:srgbClr val="00B0F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86" name="ZoneTexte 85"/>
            <p:cNvSpPr txBox="1"/>
            <p:nvPr/>
          </p:nvSpPr>
          <p:spPr>
            <a:xfrm>
              <a:off x="6215074" y="5284140"/>
              <a:ext cx="324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ar-TN" dirty="0" smtClean="0">
                  <a:solidFill>
                    <a:srgbClr val="002060"/>
                  </a:solidFill>
                </a:rPr>
                <a:t>ــ</a:t>
              </a:r>
              <a:endParaRPr lang="fr-FR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89" name="Groupe 88"/>
          <p:cNvGrpSpPr/>
          <p:nvPr/>
        </p:nvGrpSpPr>
        <p:grpSpPr>
          <a:xfrm>
            <a:off x="1571604" y="4357694"/>
            <a:ext cx="324000" cy="1295778"/>
            <a:chOff x="6215074" y="4357694"/>
            <a:chExt cx="324000" cy="1295778"/>
          </a:xfrm>
        </p:grpSpPr>
        <p:grpSp>
          <p:nvGrpSpPr>
            <p:cNvPr id="90" name="Groupe 89"/>
            <p:cNvGrpSpPr/>
            <p:nvPr/>
          </p:nvGrpSpPr>
          <p:grpSpPr>
            <a:xfrm>
              <a:off x="6215074" y="4357694"/>
              <a:ext cx="324000" cy="972000"/>
              <a:chOff x="6215074" y="3143248"/>
              <a:chExt cx="216000" cy="827087"/>
            </a:xfrm>
          </p:grpSpPr>
          <p:sp>
            <p:nvSpPr>
              <p:cNvPr id="92" name="AutoShape 3"/>
              <p:cNvSpPr>
                <a:spLocks noChangeArrowheads="1"/>
              </p:cNvSpPr>
              <p:nvPr/>
            </p:nvSpPr>
            <p:spPr bwMode="auto">
              <a:xfrm>
                <a:off x="6215074" y="3143248"/>
                <a:ext cx="216000" cy="827087"/>
              </a:xfrm>
              <a:prstGeom prst="can">
                <a:avLst>
                  <a:gd name="adj" fmla="val 58801"/>
                </a:avLst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3" name="AutoShape 4"/>
              <p:cNvSpPr>
                <a:spLocks noChangeArrowheads="1"/>
              </p:cNvSpPr>
              <p:nvPr/>
            </p:nvSpPr>
            <p:spPr bwMode="auto">
              <a:xfrm>
                <a:off x="6215074" y="3466725"/>
                <a:ext cx="216000" cy="503610"/>
              </a:xfrm>
              <a:prstGeom prst="can">
                <a:avLst>
                  <a:gd name="adj" fmla="val 35804"/>
                </a:avLst>
              </a:prstGeom>
              <a:solidFill>
                <a:srgbClr val="00B0F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6215074" y="5284140"/>
              <a:ext cx="324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ar-TN" b="1" dirty="0" smtClean="0">
                  <a:solidFill>
                    <a:srgbClr val="002060"/>
                  </a:solidFill>
                </a:rPr>
                <a:t>ــ</a:t>
              </a:r>
              <a:endParaRPr lang="fr-FR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94" name="Groupe 93"/>
          <p:cNvGrpSpPr/>
          <p:nvPr/>
        </p:nvGrpSpPr>
        <p:grpSpPr>
          <a:xfrm>
            <a:off x="3857620" y="4357694"/>
            <a:ext cx="324000" cy="1295778"/>
            <a:chOff x="6215074" y="4357694"/>
            <a:chExt cx="324000" cy="1295778"/>
          </a:xfrm>
        </p:grpSpPr>
        <p:grpSp>
          <p:nvGrpSpPr>
            <p:cNvPr id="95" name="Groupe 89"/>
            <p:cNvGrpSpPr/>
            <p:nvPr/>
          </p:nvGrpSpPr>
          <p:grpSpPr>
            <a:xfrm>
              <a:off x="6215074" y="4357694"/>
              <a:ext cx="324000" cy="972000"/>
              <a:chOff x="6215074" y="3143248"/>
              <a:chExt cx="216000" cy="827087"/>
            </a:xfrm>
          </p:grpSpPr>
          <p:sp>
            <p:nvSpPr>
              <p:cNvPr id="97" name="AutoShape 3"/>
              <p:cNvSpPr>
                <a:spLocks noChangeArrowheads="1"/>
              </p:cNvSpPr>
              <p:nvPr/>
            </p:nvSpPr>
            <p:spPr bwMode="auto">
              <a:xfrm>
                <a:off x="6215074" y="3143248"/>
                <a:ext cx="216000" cy="827087"/>
              </a:xfrm>
              <a:prstGeom prst="can">
                <a:avLst>
                  <a:gd name="adj" fmla="val 58801"/>
                </a:avLst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8" name="AutoShape 4"/>
              <p:cNvSpPr>
                <a:spLocks noChangeArrowheads="1"/>
              </p:cNvSpPr>
              <p:nvPr/>
            </p:nvSpPr>
            <p:spPr bwMode="auto">
              <a:xfrm>
                <a:off x="6215074" y="3466725"/>
                <a:ext cx="216000" cy="503610"/>
              </a:xfrm>
              <a:prstGeom prst="can">
                <a:avLst>
                  <a:gd name="adj" fmla="val 35804"/>
                </a:avLst>
              </a:prstGeom>
              <a:solidFill>
                <a:srgbClr val="00B0F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96" name="ZoneTexte 95"/>
            <p:cNvSpPr txBox="1"/>
            <p:nvPr/>
          </p:nvSpPr>
          <p:spPr>
            <a:xfrm>
              <a:off x="6215074" y="5284140"/>
              <a:ext cx="324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ar-TN" b="1" dirty="0" smtClean="0">
                  <a:solidFill>
                    <a:srgbClr val="002060"/>
                  </a:solidFill>
                </a:rPr>
                <a:t>ــ</a:t>
              </a:r>
              <a:endParaRPr lang="fr-FR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99" name="Groupe 98"/>
          <p:cNvGrpSpPr/>
          <p:nvPr/>
        </p:nvGrpSpPr>
        <p:grpSpPr>
          <a:xfrm>
            <a:off x="2319174" y="4357694"/>
            <a:ext cx="324000" cy="1295778"/>
            <a:chOff x="6215074" y="4357694"/>
            <a:chExt cx="324000" cy="1295778"/>
          </a:xfrm>
        </p:grpSpPr>
        <p:grpSp>
          <p:nvGrpSpPr>
            <p:cNvPr id="100" name="Groupe 89"/>
            <p:cNvGrpSpPr/>
            <p:nvPr/>
          </p:nvGrpSpPr>
          <p:grpSpPr>
            <a:xfrm>
              <a:off x="6215074" y="4357694"/>
              <a:ext cx="324000" cy="972000"/>
              <a:chOff x="6215074" y="3143248"/>
              <a:chExt cx="216000" cy="827087"/>
            </a:xfrm>
          </p:grpSpPr>
          <p:sp>
            <p:nvSpPr>
              <p:cNvPr id="102" name="AutoShape 3"/>
              <p:cNvSpPr>
                <a:spLocks noChangeArrowheads="1"/>
              </p:cNvSpPr>
              <p:nvPr/>
            </p:nvSpPr>
            <p:spPr bwMode="auto">
              <a:xfrm>
                <a:off x="6215074" y="3143248"/>
                <a:ext cx="216000" cy="827087"/>
              </a:xfrm>
              <a:prstGeom prst="can">
                <a:avLst>
                  <a:gd name="adj" fmla="val 58801"/>
                </a:avLst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" name="AutoShape 4"/>
              <p:cNvSpPr>
                <a:spLocks noChangeArrowheads="1"/>
              </p:cNvSpPr>
              <p:nvPr/>
            </p:nvSpPr>
            <p:spPr bwMode="auto">
              <a:xfrm>
                <a:off x="6215074" y="3466725"/>
                <a:ext cx="216000" cy="503610"/>
              </a:xfrm>
              <a:prstGeom prst="can">
                <a:avLst>
                  <a:gd name="adj" fmla="val 35804"/>
                </a:avLst>
              </a:prstGeom>
              <a:solidFill>
                <a:srgbClr val="00B0F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01" name="ZoneTexte 100"/>
            <p:cNvSpPr txBox="1"/>
            <p:nvPr/>
          </p:nvSpPr>
          <p:spPr>
            <a:xfrm>
              <a:off x="6215074" y="5284140"/>
              <a:ext cx="324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ar-TN" b="1" dirty="0" smtClean="0">
                  <a:solidFill>
                    <a:srgbClr val="002060"/>
                  </a:solidFill>
                </a:rPr>
                <a:t>ــ</a:t>
              </a:r>
              <a:endParaRPr lang="fr-FR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04" name="Groupe 103"/>
          <p:cNvGrpSpPr/>
          <p:nvPr/>
        </p:nvGrpSpPr>
        <p:grpSpPr>
          <a:xfrm>
            <a:off x="3104992" y="4357694"/>
            <a:ext cx="324000" cy="1295778"/>
            <a:chOff x="6215074" y="4357694"/>
            <a:chExt cx="324000" cy="1295778"/>
          </a:xfrm>
        </p:grpSpPr>
        <p:grpSp>
          <p:nvGrpSpPr>
            <p:cNvPr id="105" name="Groupe 89"/>
            <p:cNvGrpSpPr/>
            <p:nvPr/>
          </p:nvGrpSpPr>
          <p:grpSpPr>
            <a:xfrm>
              <a:off x="6215074" y="4357694"/>
              <a:ext cx="324000" cy="972000"/>
              <a:chOff x="6215074" y="3143248"/>
              <a:chExt cx="216000" cy="827087"/>
            </a:xfrm>
          </p:grpSpPr>
          <p:sp>
            <p:nvSpPr>
              <p:cNvPr id="107" name="AutoShape 3"/>
              <p:cNvSpPr>
                <a:spLocks noChangeArrowheads="1"/>
              </p:cNvSpPr>
              <p:nvPr/>
            </p:nvSpPr>
            <p:spPr bwMode="auto">
              <a:xfrm>
                <a:off x="6215074" y="3143248"/>
                <a:ext cx="216000" cy="827087"/>
              </a:xfrm>
              <a:prstGeom prst="can">
                <a:avLst>
                  <a:gd name="adj" fmla="val 58801"/>
                </a:avLst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8" name="AutoShape 4"/>
              <p:cNvSpPr>
                <a:spLocks noChangeArrowheads="1"/>
              </p:cNvSpPr>
              <p:nvPr/>
            </p:nvSpPr>
            <p:spPr bwMode="auto">
              <a:xfrm>
                <a:off x="6215074" y="3466725"/>
                <a:ext cx="216000" cy="503610"/>
              </a:xfrm>
              <a:prstGeom prst="can">
                <a:avLst>
                  <a:gd name="adj" fmla="val 35804"/>
                </a:avLst>
              </a:prstGeom>
              <a:solidFill>
                <a:srgbClr val="00B0F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06" name="ZoneTexte 105"/>
            <p:cNvSpPr txBox="1"/>
            <p:nvPr/>
          </p:nvSpPr>
          <p:spPr>
            <a:xfrm>
              <a:off x="6215074" y="5284140"/>
              <a:ext cx="324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ar-TN" b="1" dirty="0" smtClean="0">
                  <a:solidFill>
                    <a:srgbClr val="002060"/>
                  </a:solidFill>
                </a:rPr>
                <a:t>ــ</a:t>
              </a:r>
              <a:endParaRPr lang="fr-FR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09" name="Groupe 108"/>
          <p:cNvGrpSpPr/>
          <p:nvPr/>
        </p:nvGrpSpPr>
        <p:grpSpPr>
          <a:xfrm>
            <a:off x="5429256" y="4357694"/>
            <a:ext cx="324000" cy="1295778"/>
            <a:chOff x="5429256" y="4357694"/>
            <a:chExt cx="324000" cy="1295778"/>
          </a:xfrm>
        </p:grpSpPr>
        <p:grpSp>
          <p:nvGrpSpPr>
            <p:cNvPr id="110" name="Groupe 41"/>
            <p:cNvGrpSpPr/>
            <p:nvPr/>
          </p:nvGrpSpPr>
          <p:grpSpPr>
            <a:xfrm>
              <a:off x="5429256" y="4357694"/>
              <a:ext cx="324000" cy="1295778"/>
              <a:chOff x="6215074" y="3000372"/>
              <a:chExt cx="252000" cy="1295778"/>
            </a:xfrm>
          </p:grpSpPr>
          <p:grpSp>
            <p:nvGrpSpPr>
              <p:cNvPr id="112" name="Groupe 89"/>
              <p:cNvGrpSpPr/>
              <p:nvPr/>
            </p:nvGrpSpPr>
            <p:grpSpPr>
              <a:xfrm>
                <a:off x="6215074" y="3000372"/>
                <a:ext cx="252000" cy="972000"/>
                <a:chOff x="6215074" y="3143248"/>
                <a:chExt cx="216000" cy="827087"/>
              </a:xfrm>
            </p:grpSpPr>
            <p:sp>
              <p:nvSpPr>
                <p:cNvPr id="114" name="AutoShape 3"/>
                <p:cNvSpPr>
                  <a:spLocks noChangeArrowheads="1"/>
                </p:cNvSpPr>
                <p:nvPr/>
              </p:nvSpPr>
              <p:spPr bwMode="auto">
                <a:xfrm>
                  <a:off x="6215074" y="3143248"/>
                  <a:ext cx="216000" cy="827087"/>
                </a:xfrm>
                <a:prstGeom prst="can">
                  <a:avLst>
                    <a:gd name="adj" fmla="val 58801"/>
                  </a:avLst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15" name="AutoShape 4"/>
                <p:cNvSpPr>
                  <a:spLocks noChangeArrowheads="1"/>
                </p:cNvSpPr>
                <p:nvPr/>
              </p:nvSpPr>
              <p:spPr bwMode="auto">
                <a:xfrm>
                  <a:off x="6215074" y="3466725"/>
                  <a:ext cx="216000" cy="503610"/>
                </a:xfrm>
                <a:prstGeom prst="can">
                  <a:avLst>
                    <a:gd name="adj" fmla="val 35804"/>
                  </a:avLst>
                </a:prstGeom>
                <a:solidFill>
                  <a:srgbClr val="E8080D"/>
                </a:solidFill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113" name="ZoneTexte 112"/>
              <p:cNvSpPr txBox="1"/>
              <p:nvPr/>
            </p:nvSpPr>
            <p:spPr>
              <a:xfrm>
                <a:off x="6215074" y="3926818"/>
                <a:ext cx="25200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solidFill>
                      <a:srgbClr val="002060"/>
                    </a:solidFill>
                  </a:rPr>
                  <a:t>+</a:t>
                </a:r>
                <a:endParaRPr lang="fr-FR" b="1" dirty="0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111" name="Oval 6" descr="Grands confettis"/>
            <p:cNvSpPr>
              <a:spLocks noChangeArrowheads="1"/>
            </p:cNvSpPr>
            <p:nvPr/>
          </p:nvSpPr>
          <p:spPr bwMode="auto">
            <a:xfrm>
              <a:off x="5429256" y="5143512"/>
              <a:ext cx="324000" cy="180000"/>
            </a:xfrm>
            <a:prstGeom prst="ellipse">
              <a:avLst/>
            </a:prstGeom>
            <a:pattFill prst="lgConfetti">
              <a:fgClr>
                <a:srgbClr val="D50519"/>
              </a:fgClr>
              <a:bgClr>
                <a:srgbClr val="FFFFFF"/>
              </a:bgClr>
            </a:patt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7" dur="1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2" dur="1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2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2" dur="1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7" dur="1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7" dur="1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2" dur="1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7" dur="1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2" dur="1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2" dur="1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7" dur="1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2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2" dur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7" dur="1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7" dur="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2" dur="1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7" dur="30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2" dur="30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7" dur="30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2" dur="30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538</Words>
  <Application>Microsoft Office PowerPoint</Application>
  <PresentationFormat>Affichage à l'écran (4:3)</PresentationFormat>
  <Paragraphs>152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Débit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computer</dc:creator>
  <cp:lastModifiedBy>IDEAL</cp:lastModifiedBy>
  <cp:revision>4</cp:revision>
  <dcterms:created xsi:type="dcterms:W3CDTF">2018-01-01T19:59:00Z</dcterms:created>
  <dcterms:modified xsi:type="dcterms:W3CDTF">2018-01-04T11:10:37Z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